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7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31.jpg" ContentType="image/pn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  <p:sldMasterId id="2147483696" r:id="rId4"/>
    <p:sldMasterId id="2147483710" r:id="rId5"/>
    <p:sldMasterId id="2147483722" r:id="rId6"/>
    <p:sldMasterId id="2147483734" r:id="rId7"/>
    <p:sldMasterId id="2147483746" r:id="rId8"/>
    <p:sldMasterId id="2147483770" r:id="rId9"/>
  </p:sldMasterIdLst>
  <p:notesMasterIdLst>
    <p:notesMasterId r:id="rId51"/>
  </p:notesMasterIdLst>
  <p:sldIdLst>
    <p:sldId id="325" r:id="rId10"/>
    <p:sldId id="326" r:id="rId11"/>
    <p:sldId id="425" r:id="rId12"/>
    <p:sldId id="407" r:id="rId13"/>
    <p:sldId id="337" r:id="rId14"/>
    <p:sldId id="446" r:id="rId15"/>
    <p:sldId id="406" r:id="rId16"/>
    <p:sldId id="398" r:id="rId17"/>
    <p:sldId id="368" r:id="rId18"/>
    <p:sldId id="376" r:id="rId19"/>
    <p:sldId id="421" r:id="rId20"/>
    <p:sldId id="399" r:id="rId21"/>
    <p:sldId id="369" r:id="rId22"/>
    <p:sldId id="422" r:id="rId23"/>
    <p:sldId id="400" r:id="rId24"/>
    <p:sldId id="447" r:id="rId25"/>
    <p:sldId id="357" r:id="rId26"/>
    <p:sldId id="375" r:id="rId27"/>
    <p:sldId id="444" r:id="rId28"/>
    <p:sldId id="372" r:id="rId29"/>
    <p:sldId id="373" r:id="rId30"/>
    <p:sldId id="439" r:id="rId31"/>
    <p:sldId id="448" r:id="rId32"/>
    <p:sldId id="410" r:id="rId33"/>
    <p:sldId id="411" r:id="rId34"/>
    <p:sldId id="412" r:id="rId35"/>
    <p:sldId id="459" r:id="rId36"/>
    <p:sldId id="450" r:id="rId37"/>
    <p:sldId id="460" r:id="rId38"/>
    <p:sldId id="461" r:id="rId39"/>
    <p:sldId id="462" r:id="rId40"/>
    <p:sldId id="465" r:id="rId41"/>
    <p:sldId id="408" r:id="rId42"/>
    <p:sldId id="396" r:id="rId43"/>
    <p:sldId id="362" r:id="rId44"/>
    <p:sldId id="363" r:id="rId45"/>
    <p:sldId id="423" r:id="rId46"/>
    <p:sldId id="401" r:id="rId47"/>
    <p:sldId id="402" r:id="rId48"/>
    <p:sldId id="358" r:id="rId49"/>
    <p:sldId id="336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1" autoAdjust="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31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50" Type="http://schemas.openxmlformats.org/officeDocument/2006/relationships/slide" Target="slides/slide41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DEF18-EF63-CA4C-A26C-1313F43097FA}" type="datetimeFigureOut">
              <a:rPr lang="en-US" smtClean="0"/>
              <a:t>7/21/13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26CE9-6CAD-4E4A-A0FA-218789BD6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 formation regions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308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NEARBY SF regions: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-Perseus (NGC 1333, L1448, SVS13): 235 pc (masers in SVS13) </a:t>
            </a:r>
            <a:r>
              <a:rPr lang="en-US" baseline="0" dirty="0" smtClean="0">
                <a:sym typeface="Wingdings"/>
              </a:rPr>
              <a:t> 03:30 LST</a:t>
            </a:r>
            <a:endParaRPr lang="en-US" baseline="0" dirty="0" smtClean="0"/>
          </a:p>
          <a:p>
            <a:r>
              <a:rPr lang="en-US" baseline="0" dirty="0" smtClean="0"/>
              <a:t>-Taurus (DG Tau, L1527): 140 pc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04:30 LST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-Orion: 400 pc </a:t>
            </a:r>
            <a:r>
              <a:rPr lang="en-US" baseline="0" dirty="0" smtClean="0">
                <a:sym typeface="Wingdings"/>
              </a:rPr>
              <a:t> 05:30 LST</a:t>
            </a: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baseline="0" dirty="0" err="1" smtClean="0"/>
              <a:t>Serpens</a:t>
            </a:r>
            <a:r>
              <a:rPr lang="en-US" baseline="0" dirty="0" smtClean="0"/>
              <a:t>: 415  pc </a:t>
            </a:r>
            <a:r>
              <a:rPr lang="en-US" baseline="0" dirty="0" smtClean="0">
                <a:sym typeface="Wingdings"/>
              </a:rPr>
              <a:t> 18:30 LST</a:t>
            </a:r>
            <a:endParaRPr lang="en-US" baseline="0" dirty="0" smtClean="0"/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Ophiuchus</a:t>
            </a:r>
            <a:r>
              <a:rPr lang="en-US" baseline="0" dirty="0" smtClean="0"/>
              <a:t>: 140 pc </a:t>
            </a:r>
            <a:r>
              <a:rPr lang="en-US" baseline="0" dirty="0" smtClean="0">
                <a:sym typeface="Wingdings"/>
              </a:rPr>
              <a:t> 17:00 LST</a:t>
            </a:r>
          </a:p>
          <a:p>
            <a:r>
              <a:rPr lang="en-US" baseline="0" dirty="0" smtClean="0">
                <a:sym typeface="Wingdings"/>
              </a:rPr>
              <a:t>-</a:t>
            </a:r>
            <a:r>
              <a:rPr lang="en-US" baseline="0" dirty="0" err="1" smtClean="0">
                <a:sym typeface="Wingdings"/>
              </a:rPr>
              <a:t>Cepheus</a:t>
            </a:r>
            <a:r>
              <a:rPr lang="en-US" baseline="0" dirty="0" smtClean="0">
                <a:sym typeface="Wingdings"/>
              </a:rPr>
              <a:t> (L1157): 250 pc  22:00 LST</a:t>
            </a:r>
          </a:p>
          <a:p>
            <a:r>
              <a:rPr lang="en-US" baseline="0" dirty="0" smtClean="0">
                <a:sym typeface="Wingdings"/>
              </a:rPr>
              <a:t>-Isolated (B335, Bok globule): 250 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758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fit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Orion Molecular Cloud region</a:t>
            </a:r>
          </a:p>
          <a:p>
            <a:endParaRPr lang="en-US" dirty="0" smtClean="0"/>
          </a:p>
          <a:p>
            <a:r>
              <a:rPr lang="en-US" dirty="0" smtClean="0"/>
              <a:t>-Optical </a:t>
            </a:r>
            <a:r>
              <a:rPr lang="en-US" dirty="0" err="1" smtClean="0"/>
              <a:t>polarimetry</a:t>
            </a:r>
            <a:r>
              <a:rPr lang="en-US" dirty="0" smtClean="0"/>
              <a:t> data: blue vectors</a:t>
            </a:r>
          </a:p>
          <a:p>
            <a:r>
              <a:rPr lang="en-US" dirty="0" smtClean="0"/>
              <a:t>-Huge</a:t>
            </a:r>
            <a:r>
              <a:rPr lang="en-US" baseline="0" dirty="0" smtClean="0"/>
              <a:t> grey vectors: average of all blue vectors</a:t>
            </a:r>
            <a:endParaRPr lang="en-US" dirty="0" smtClean="0"/>
          </a:p>
          <a:p>
            <a:r>
              <a:rPr lang="en-US" dirty="0" smtClean="0"/>
              <a:t>-IRAS</a:t>
            </a:r>
            <a:r>
              <a:rPr lang="en-US" baseline="0" dirty="0" smtClean="0"/>
              <a:t> data: just to guide the eye (background image)</a:t>
            </a:r>
          </a:p>
          <a:p>
            <a:r>
              <a:rPr lang="en-US" baseline="0" dirty="0" smtClean="0"/>
              <a:t>-CSO data: dust emission</a:t>
            </a:r>
          </a:p>
          <a:p>
            <a:r>
              <a:rPr lang="en-US" baseline="0" dirty="0" smtClean="0"/>
              <a:t>-White vectors: average of CSO dust polarization</a:t>
            </a:r>
          </a:p>
          <a:p>
            <a:r>
              <a:rPr lang="en-US" baseline="0" dirty="0" smtClean="0"/>
              <a:t>-ALL orientations are B-field directions</a:t>
            </a:r>
          </a:p>
          <a:p>
            <a:r>
              <a:rPr lang="en-US" baseline="0" dirty="0" smtClean="0"/>
              <a:t>-Comparing with simulations, they find that a super-</a:t>
            </a:r>
            <a:r>
              <a:rPr lang="en-US" baseline="0" dirty="0" err="1" smtClean="0"/>
              <a:t>Alfvénic</a:t>
            </a:r>
            <a:r>
              <a:rPr lang="en-US" baseline="0" dirty="0" smtClean="0"/>
              <a:t> cloud (more turbulence than magnetic support) doesn’t </a:t>
            </a:r>
            <a:r>
              <a:rPr lang="en-US" baseline="0" smtClean="0"/>
              <a:t>fit well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8560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TADPOL</a:t>
            </a:r>
            <a:r>
              <a:rPr lang="en-US" baseline="0" dirty="0" smtClean="0"/>
              <a:t> future possibilities:</a:t>
            </a:r>
          </a:p>
          <a:p>
            <a:endParaRPr lang="en-US" baseline="0" dirty="0" smtClean="0"/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Intrinsic modeling of B-fields in cores (Fiege)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Constraints</a:t>
            </a:r>
            <a:r>
              <a:rPr lang="en-US" baseline="0" dirty="0" smtClean="0"/>
              <a:t> on B-fields in </a:t>
            </a:r>
            <a:r>
              <a:rPr lang="en-US" baseline="0" dirty="0" err="1" smtClean="0"/>
              <a:t>protoplanetary</a:t>
            </a:r>
            <a:r>
              <a:rPr lang="en-US" baseline="0" dirty="0" smtClean="0"/>
              <a:t> disks (Hughes)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Turbulence power spectra (Houde)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Larger scale background-star maps (</a:t>
            </a:r>
            <a:r>
              <a:rPr lang="en-US" baseline="0" dirty="0" err="1" smtClean="0"/>
              <a:t>Mimir</a:t>
            </a:r>
            <a:r>
              <a:rPr lang="en-US" baseline="0" dirty="0" smtClean="0"/>
              <a:t>, Jameson/Pillai/Clemens)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6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-Distance: 250 pc</a:t>
            </a:r>
          </a:p>
          <a:p>
            <a:r>
              <a:rPr lang="en-US" dirty="0" smtClean="0"/>
              <a:t>-Mass:</a:t>
            </a:r>
            <a:r>
              <a:rPr lang="en-US" baseline="0" dirty="0" smtClean="0"/>
              <a:t> 250 solar masses</a:t>
            </a:r>
          </a:p>
          <a:p>
            <a:r>
              <a:rPr lang="en-US" baseline="0" dirty="0" smtClean="0"/>
              <a:t>-Length ~10 pc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538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26CE9-6CAD-4E4A-A0FA-218789BD6C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71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ROTATION: IRAS 16293 has rot/</a:t>
            </a:r>
            <a:r>
              <a:rPr lang="en-US" dirty="0" err="1" smtClean="0"/>
              <a:t>grav</a:t>
            </a:r>
            <a:r>
              <a:rPr lang="en-US" dirty="0" smtClean="0"/>
              <a:t> &lt; 0.1; IRAS4A seems the</a:t>
            </a:r>
            <a:r>
              <a:rPr lang="en-US" baseline="0" dirty="0" smtClean="0"/>
              <a:t> same (barely any rotation); VLA 1623 questionable (probably slow)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-Holland:</a:t>
            </a:r>
            <a:r>
              <a:rPr lang="en-US" baseline="0" dirty="0" smtClean="0"/>
              <a:t> JCMT data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Rao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Girart</a:t>
            </a:r>
            <a:r>
              <a:rPr lang="en-US" baseline="0" dirty="0" smtClean="0"/>
              <a:t>: SMA</a:t>
            </a:r>
          </a:p>
          <a:p>
            <a:r>
              <a:rPr lang="en-US" baseline="0" dirty="0" smtClean="0"/>
              <a:t>-This is okay, according to </a:t>
            </a:r>
            <a:r>
              <a:rPr lang="en-US" baseline="0" dirty="0" err="1" smtClean="0"/>
              <a:t>Hennebelle</a:t>
            </a:r>
            <a:r>
              <a:rPr lang="en-US" baseline="0" dirty="0" smtClean="0"/>
              <a:t> &amp; Ciardi ‘09 (easier to form disks with obliquity!)</a:t>
            </a:r>
          </a:p>
          <a:p>
            <a:r>
              <a:rPr lang="en-US" baseline="0" dirty="0" smtClean="0"/>
              <a:t>-Ward-Thompson et al (2009) saw a 30 </a:t>
            </a:r>
            <a:r>
              <a:rPr lang="en-US" baseline="0" dirty="0" err="1" smtClean="0"/>
              <a:t>deg</a:t>
            </a:r>
            <a:r>
              <a:rPr lang="en-US" baseline="0" dirty="0" smtClean="0"/>
              <a:t> offset between short axes of cores and their polarization directions…another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94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SMA: 8*6m</a:t>
            </a:r>
            <a:r>
              <a:rPr lang="en-US" baseline="0" dirty="0" smtClean="0"/>
              <a:t> antennas = 226 m^2</a:t>
            </a:r>
          </a:p>
          <a:p>
            <a:r>
              <a:rPr lang="en-US" baseline="0" dirty="0" smtClean="0"/>
              <a:t>CARMA: 6*10m, 9*6m = 726 m^2 (more than factor of 3 more area)</a:t>
            </a:r>
          </a:p>
          <a:p>
            <a:r>
              <a:rPr lang="en-US" baseline="0" dirty="0" smtClean="0"/>
              <a:t>-Factor of two more dishes</a:t>
            </a:r>
          </a:p>
          <a:p>
            <a:r>
              <a:rPr lang="en-US" baseline="0" dirty="0" smtClean="0"/>
              <a:t>-Equivalent </a:t>
            </a:r>
            <a:r>
              <a:rPr lang="en-US" baseline="0" dirty="0" err="1" smtClean="0"/>
              <a:t>T_sys</a:t>
            </a:r>
            <a:r>
              <a:rPr lang="en-US" baseline="0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65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-Sensitive to RCP &amp; LCP</a:t>
            </a:r>
          </a:p>
          <a:p>
            <a:r>
              <a:rPr lang="en-US" dirty="0" smtClean="0"/>
              <a:t>-Null experiment: in the absence of linear polarization, you get no RL correlation at any time.</a:t>
            </a:r>
          </a:p>
          <a:p>
            <a:r>
              <a:rPr lang="en-US" dirty="0" smtClean="0"/>
              <a:t>-If you have linear feeds, you have XY correlation sometimes  (when the intrinsic</a:t>
            </a:r>
            <a:r>
              <a:rPr lang="en-US" baseline="0" dirty="0" smtClean="0"/>
              <a:t> polarization is at 45º to your two feeds), and not other times (when it’s along one feed or the other).  Thus, to tease out the polarization, you need stable gains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690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-Chose waveguide</a:t>
            </a:r>
            <a:r>
              <a:rPr lang="en-US" baseline="0" dirty="0" smtClean="0"/>
              <a:t> design because it can be integrated into the receiver (in the cold part), and thus doesn’t create loss the way a room-temperature quarter-wave plate does.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4837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</a:t>
            </a:r>
            <a:r>
              <a:rPr lang="en-US" baseline="0" dirty="0" smtClean="0"/>
              <a:t>e are effectively quarter-wave plates.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5F2AA-B5A4-7449-839F-AA73737B848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777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4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9328497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10943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453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906750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77459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2768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86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146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5958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72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565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85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442896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989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7890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51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81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278630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707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790733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1016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65334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0665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66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533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17865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6780193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90129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64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128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8351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14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931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1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8591370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60507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44137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92902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4801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508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472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292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1541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192837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2285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544959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878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774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0678517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717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044689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9393591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464684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7718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19062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85806906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03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993771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2603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601310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3449426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1149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4081582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2150436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888561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15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850999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7623000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020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0589020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17187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20511856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79144203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733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2268385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090582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71718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339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1101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18926306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44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8042956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7722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31664935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96328885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48499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9317630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0855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192054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>
                <a:latin typeface="Garamond"/>
              </a:rPr>
              <a:pPr/>
              <a:t>Sunday, July 21, 13</a:t>
            </a:fld>
            <a:endParaRPr lang="en-US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latin typeface="Garamond"/>
              </a:rPr>
              <a:pPr/>
              <a:t>‹#›</a:t>
            </a:fld>
            <a:endParaRPr lang="en-US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4044754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64434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7825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73927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44214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85428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15205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63525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56608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838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9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0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80.xml"/><Relationship Id="rId2" Type="http://schemas.openxmlformats.org/officeDocument/2006/relationships/slideLayout" Target="../slideLayouts/slideLayout81.xml"/><Relationship Id="rId3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6.xml"/><Relationship Id="rId8" Type="http://schemas.openxmlformats.org/officeDocument/2006/relationships/slideLayout" Target="../slideLayouts/slideLayout87.xml"/><Relationship Id="rId9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1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2.xml"/><Relationship Id="rId3" Type="http://schemas.openxmlformats.org/officeDocument/2006/relationships/slideLayout" Target="../slideLayouts/slideLayout93.xml"/><Relationship Id="rId4" Type="http://schemas.openxmlformats.org/officeDocument/2006/relationships/slideLayout" Target="../slideLayouts/slideLayout94.xml"/><Relationship Id="rId5" Type="http://schemas.openxmlformats.org/officeDocument/2006/relationships/slideLayout" Target="../slideLayouts/slideLayout95.xml"/><Relationship Id="rId6" Type="http://schemas.openxmlformats.org/officeDocument/2006/relationships/slideLayout" Target="../slideLayouts/slideLayout96.xml"/><Relationship Id="rId7" Type="http://schemas.openxmlformats.org/officeDocument/2006/relationships/slideLayout" Target="../slideLayouts/slideLayout97.xml"/><Relationship Id="rId8" Type="http://schemas.openxmlformats.org/officeDocument/2006/relationships/slideLayout" Target="../slideLayouts/slideLayout98.xml"/><Relationship Id="rId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Sunday, July 21,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28730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6631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aramond"/>
          <a:ea typeface="+mj-ea"/>
          <a:cs typeface="Garamon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aramond"/>
          <a:ea typeface="+mn-ea"/>
          <a:cs typeface="Garamon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aramond"/>
          <a:ea typeface="+mn-ea"/>
          <a:cs typeface="Garamon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aramond"/>
          <a:ea typeface="+mn-ea"/>
          <a:cs typeface="Garamon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aramond"/>
          <a:ea typeface="+mn-ea"/>
          <a:cs typeface="Garamon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aramond"/>
          <a:ea typeface="+mn-ea"/>
          <a:cs typeface="Garamon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Sunday, July 21,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81197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71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Sunday, July 21,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0754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Sunday, July 21,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012573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Sunday, July 21,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76879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defTabSz="914400"/>
            <a:fld id="{A80CB818-7379-467D-8E76-EF9D9074A26C}" type="datetime2">
              <a:rPr lang="en-US" smtClean="0">
                <a:latin typeface="Garamond"/>
              </a:rPr>
              <a:pPr defTabSz="914400"/>
              <a:t>Sunday, July 21, 13</a:t>
            </a:fld>
            <a:endParaRPr lang="en-US" dirty="0">
              <a:latin typeface="Garamon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 defTabSz="914400"/>
            <a:endParaRPr lang="en-US" dirty="0">
              <a:latin typeface="Garamond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pPr defTabSz="914400"/>
            <a:fld id="{0CFEC368-1D7A-4F81-ABF6-AE0E36BAF64C}" type="slidenum">
              <a:rPr lang="en-US" smtClean="0">
                <a:latin typeface="Garamond"/>
              </a:rPr>
              <a:pPr defTabSz="914400"/>
              <a:t>‹#›</a:t>
            </a:fld>
            <a:endParaRPr lang="en-US" dirty="0"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0152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0E8F8207-4564-7144-8C07-C1DC356AD7F6}" type="datetimeFigureOut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7/21/13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aramond"/>
                <a:cs typeface="Garamond"/>
              </a:defRPr>
            </a:lvl1pPr>
          </a:lstStyle>
          <a:p>
            <a:fld id="{E6413A05-A862-1442-AE2A-C3EEF9C1620F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1173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aramond"/>
          <a:ea typeface="+mj-ea"/>
          <a:cs typeface="Garamond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aramond"/>
          <a:ea typeface="+mn-ea"/>
          <a:cs typeface="Garamond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aramond"/>
          <a:ea typeface="+mn-ea"/>
          <a:cs typeface="Garamond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aramond"/>
          <a:ea typeface="+mn-ea"/>
          <a:cs typeface="Garamond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aramond"/>
          <a:ea typeface="+mn-ea"/>
          <a:cs typeface="Garamond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aramond"/>
          <a:ea typeface="+mn-ea"/>
          <a:cs typeface="Garamond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Relationship Id="rId2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jpg"/><Relationship Id="rId13" Type="http://schemas.openxmlformats.org/officeDocument/2006/relationships/image" Target="../media/image32.png"/><Relationship Id="rId14" Type="http://schemas.openxmlformats.org/officeDocument/2006/relationships/image" Target="../media/image33.jpeg"/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gif"/><Relationship Id="rId7" Type="http://schemas.openxmlformats.org/officeDocument/2006/relationships/image" Target="../media/image26.gif"/><Relationship Id="rId8" Type="http://schemas.openxmlformats.org/officeDocument/2006/relationships/image" Target="../media/image27.gif"/><Relationship Id="rId9" Type="http://schemas.openxmlformats.org/officeDocument/2006/relationships/image" Target="../media/image28.png"/><Relationship Id="rId10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Relationship Id="rId2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1.xml"/><Relationship Id="rId2" Type="http://schemas.openxmlformats.org/officeDocument/2006/relationships/image" Target="../media/image4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adsabs.harvard.edu/abs/2013ApJ...768..159H" TargetMode="External"/><Relationship Id="rId4" Type="http://schemas.openxmlformats.org/officeDocument/2006/relationships/hyperlink" Target="tadpol.astro.illinois.edu" TargetMode="External"/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333646"/>
            <a:ext cx="9144000" cy="1927225"/>
          </a:xfrm>
        </p:spPr>
        <p:txBody>
          <a:bodyPr/>
          <a:lstStyle/>
          <a:p>
            <a:pPr algn="ctr"/>
            <a:r>
              <a:rPr lang="en-US" sz="5500" dirty="0" smtClean="0">
                <a:solidFill>
                  <a:schemeClr val="tx1"/>
                </a:solidFill>
              </a:rPr>
              <a:t>From clouds to cores </a:t>
            </a:r>
            <a:br>
              <a:rPr lang="en-US" sz="5500" dirty="0" smtClean="0">
                <a:solidFill>
                  <a:schemeClr val="tx1"/>
                </a:solidFill>
              </a:rPr>
            </a:br>
            <a:r>
              <a:rPr lang="en-US" sz="5500" dirty="0" smtClean="0">
                <a:solidFill>
                  <a:schemeClr val="tx1"/>
                </a:solidFill>
              </a:rPr>
              <a:t>to envelopes to disks</a:t>
            </a:r>
            <a:r>
              <a:rPr lang="en-US" sz="5500" dirty="0" smtClean="0"/>
              <a:t/>
            </a:r>
            <a:br>
              <a:rPr lang="en-US" sz="5500" dirty="0" smtClean="0"/>
            </a:br>
            <a:r>
              <a:rPr lang="en-US" sz="4000" dirty="0" smtClean="0"/>
              <a:t>a multi-scale view of magnetized star formation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3496788"/>
            <a:ext cx="7020419" cy="3172656"/>
          </a:xfrm>
        </p:spPr>
        <p:txBody>
          <a:bodyPr>
            <a:normAutofit fontScale="92500" lnSpcReduction="20000"/>
          </a:bodyPr>
          <a:lstStyle/>
          <a:p>
            <a:r>
              <a:rPr lang="en-US" sz="4000" b="1" dirty="0"/>
              <a:t>Chat Hull</a:t>
            </a:r>
          </a:p>
          <a:p>
            <a:r>
              <a:rPr lang="en-US" sz="3100" dirty="0"/>
              <a:t>University of California, </a:t>
            </a:r>
            <a:r>
              <a:rPr lang="en-US" sz="3100" dirty="0" smtClean="0"/>
              <a:t>Berkeley</a:t>
            </a:r>
            <a:endParaRPr lang="en-US" sz="3100" dirty="0"/>
          </a:p>
          <a:p>
            <a:r>
              <a:rPr lang="en-US" dirty="0"/>
              <a:t>Radio Astronomy Laboratory</a:t>
            </a:r>
          </a:p>
          <a:p>
            <a:endParaRPr lang="en-US" sz="1200" dirty="0" smtClean="0"/>
          </a:p>
          <a:p>
            <a:r>
              <a:rPr lang="en-US" sz="2800" dirty="0" smtClean="0"/>
              <a:t>10 July 2013</a:t>
            </a:r>
            <a:endParaRPr lang="en-US" sz="2800" dirty="0"/>
          </a:p>
          <a:p>
            <a:endParaRPr lang="en-US" sz="1200" dirty="0" smtClean="0"/>
          </a:p>
          <a:p>
            <a:r>
              <a:rPr lang="en-US" dirty="0" smtClean="0"/>
              <a:t>Colloquium</a:t>
            </a:r>
          </a:p>
          <a:p>
            <a:r>
              <a:rPr lang="en-US" dirty="0" smtClean="0"/>
              <a:t>University of Illinois at Urbana-Champaign</a:t>
            </a:r>
          </a:p>
          <a:p>
            <a:r>
              <a:rPr lang="en-US" dirty="0" smtClean="0"/>
              <a:t>Urbana, Ill.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9915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argon_cdf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" b="6532"/>
          <a:stretch/>
        </p:blipFill>
        <p:spPr>
          <a:xfrm>
            <a:off x="1220522" y="1229679"/>
            <a:ext cx="6652639" cy="50039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1872830" y="3140680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CDF</a:t>
            </a:r>
            <a:endParaRPr lang="en-US" sz="2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25082" y="6191700"/>
            <a:ext cx="6486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Angle between optical jet &amp; ambient B-field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35819" y="1782683"/>
            <a:ext cx="2069431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53116" y="5448591"/>
            <a:ext cx="155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Targon</a:t>
            </a:r>
            <a:r>
              <a:rPr lang="en-US" dirty="0" smtClean="0"/>
              <a:t>+ 2011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2025649" y="1598527"/>
            <a:ext cx="2281767" cy="2606165"/>
            <a:chOff x="2025649" y="1598527"/>
            <a:chExt cx="2281767" cy="2606165"/>
          </a:xfrm>
        </p:grpSpPr>
        <p:pic>
          <p:nvPicPr>
            <p:cNvPr id="11" name="Picture 10" descr="targon_FOV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5649" y="1598527"/>
              <a:ext cx="2281767" cy="226581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608401" y="3773805"/>
              <a:ext cx="86293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~1 pc</a:t>
              </a:r>
              <a:endParaRPr lang="en-US" sz="2200" b="1" dirty="0"/>
            </a:p>
          </p:txBody>
        </p:sp>
      </p:grpSp>
      <p:sp>
        <p:nvSpPr>
          <p:cNvPr id="1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1408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aramond"/>
              </a:rPr>
              <a:t>100 AU</a:t>
            </a:r>
            <a:endParaRPr lang="en-US" sz="35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aramond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aramond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aramond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+ 2011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723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6" y="4530787"/>
            <a:ext cx="401058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Curran </a:t>
            </a:r>
            <a:r>
              <a:rPr lang="en-US" sz="2500" dirty="0"/>
              <a:t>&amp; </a:t>
            </a:r>
            <a:r>
              <a:rPr lang="en-US" sz="2500" dirty="0" err="1"/>
              <a:t>Chrysostomou</a:t>
            </a:r>
            <a:r>
              <a:rPr lang="en-US" sz="2500" dirty="0"/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2730654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0992" y="1164459"/>
            <a:ext cx="8229600" cy="4876800"/>
          </a:xfrm>
        </p:spPr>
        <p:txBody>
          <a:bodyPr/>
          <a:lstStyle/>
          <a:p>
            <a:r>
              <a:rPr lang="en-US" dirty="0" smtClean="0"/>
              <a:t>Comparing B-fields with outflows on the core (~0.1 pc) scale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pic>
        <p:nvPicPr>
          <p:cNvPr id="2" name="Picture 1" descr="curra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5" b="8463"/>
          <a:stretch/>
        </p:blipFill>
        <p:spPr>
          <a:xfrm>
            <a:off x="1340553" y="1542082"/>
            <a:ext cx="6293556" cy="5025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8312" y="5697443"/>
            <a:ext cx="3906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Curran &amp; </a:t>
            </a:r>
            <a:r>
              <a:rPr lang="en-US" dirty="0" err="1" smtClean="0"/>
              <a:t>Chrysostomou</a:t>
            </a:r>
            <a:r>
              <a:rPr lang="en-US" dirty="0" smtClean="0"/>
              <a:t> 2007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31189" y="6418477"/>
            <a:ext cx="64867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Angle between outflow &amp; B-field (</a:t>
            </a:r>
            <a:r>
              <a:rPr lang="en-US" sz="2200" b="1" dirty="0" err="1" smtClean="0"/>
              <a:t>deg</a:t>
            </a:r>
            <a:r>
              <a:rPr lang="en-US" sz="2200" b="1" dirty="0" smtClean="0"/>
              <a:t>)</a:t>
            </a:r>
            <a:endParaRPr lang="en-US" sz="2200" b="1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590610" y="3789786"/>
            <a:ext cx="57558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/>
              <a:t>CDF</a:t>
            </a:r>
            <a:endParaRPr lang="en-US" sz="22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291883" y="1964390"/>
            <a:ext cx="2083898" cy="2240302"/>
            <a:chOff x="2119780" y="1667974"/>
            <a:chExt cx="2486155" cy="260616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780" y="1667974"/>
              <a:ext cx="2093505" cy="2265811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527254" y="3843251"/>
              <a:ext cx="2078681" cy="430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dirty="0" smtClean="0"/>
                <a:t>~0.25 pc</a:t>
              </a:r>
              <a:endParaRPr lang="en-US" sz="2200" b="1" dirty="0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3563406" y="3355930"/>
            <a:ext cx="305290" cy="370078"/>
          </a:xfrm>
          <a:prstGeom prst="straightConnector1">
            <a:avLst/>
          </a:prstGeom>
          <a:ln>
            <a:solidFill>
              <a:schemeClr val="tx1"/>
            </a:solidFill>
            <a:headEnd type="stealth" w="lg" len="med"/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06925">
            <a:off x="3461126" y="3466124"/>
            <a:ext cx="284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600" b="1" dirty="0" smtClean="0">
                <a:solidFill>
                  <a:srgbClr val="000000"/>
                </a:solidFill>
                <a:latin typeface="Times New Roman"/>
                <a:ea typeface="ＭＳ Ｐゴシック"/>
              </a:rPr>
              <a:t>B</a:t>
            </a:r>
            <a:endParaRPr lang="en-US" sz="1600" b="1" dirty="0">
              <a:solidFill>
                <a:srgbClr val="000000"/>
              </a:solidFill>
              <a:latin typeface="Times New Roman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4103668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rgbClr val="BFBFBF"/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3744460"/>
            <a:ext cx="930547" cy="2244486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6" y="4530787"/>
            <a:ext cx="401058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Curran </a:t>
            </a:r>
            <a:r>
              <a:rPr lang="en-US" sz="2500" dirty="0"/>
              <a:t>&amp; </a:t>
            </a:r>
            <a:r>
              <a:rPr lang="en-US" sz="2500" dirty="0" err="1"/>
              <a:t>Chrysostomou</a:t>
            </a:r>
            <a:r>
              <a:rPr lang="en-US" sz="2500" dirty="0"/>
              <a:t> 2007</a:t>
            </a:r>
          </a:p>
        </p:txBody>
      </p:sp>
    </p:spTree>
    <p:extLst>
      <p:ext uri="{BB962C8B-B14F-4D97-AF65-F5344CB8AC3E}">
        <p14:creationId xmlns:p14="http://schemas.microsoft.com/office/powerpoint/2010/main" val="820358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Multi-scale comparisons: B-fields vs. outflows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4773638"/>
            <a:ext cx="930547" cy="123720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78197" y="5087196"/>
            <a:ext cx="310114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RANDOM</a:t>
            </a:r>
            <a:endParaRPr lang="en-US" sz="2800" b="1" dirty="0">
              <a:solidFill>
                <a:srgbClr val="292934"/>
              </a:solidFill>
            </a:endParaRPr>
          </a:p>
          <a:p>
            <a:pPr lvl="0"/>
            <a:endParaRPr lang="en-US" sz="500" b="1" dirty="0">
              <a:solidFill>
                <a:srgbClr val="292934"/>
              </a:solidFill>
            </a:endParaRPr>
          </a:p>
          <a:p>
            <a:r>
              <a:rPr lang="en-US" sz="2500" dirty="0" smtClean="0"/>
              <a:t>Hull+ 2013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2647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Girart</a:t>
            </a:r>
            <a:r>
              <a:rPr lang="en-US" dirty="0" smtClean="0"/>
              <a:t>+ 2006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Rao</a:t>
            </a:r>
            <a:r>
              <a:rPr lang="en-US" dirty="0" smtClean="0"/>
              <a:t>+ 2009</a:t>
            </a:r>
            <a:endParaRPr lang="en-US" dirty="0"/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Outflow</a:t>
            </a:r>
            <a:endParaRPr lang="en-US" sz="2400" dirty="0"/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B-field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IRAS 16293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530272" y="1759518"/>
            <a:ext cx="275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NGC 1333-IRAS 4A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10850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2" grpId="0" animBg="1"/>
      <p:bldP spid="23" grpId="0" animBg="1"/>
      <p:bldP spid="14" grpId="0" animBg="1"/>
      <p:bldP spid="29" grpId="0"/>
      <p:bldP spid="15" grpId="0" animBg="1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arma.jpg"/>
          <p:cNvPicPr>
            <a:picLocks noGrp="1" noChangeAspect="1"/>
          </p:cNvPicPr>
          <p:nvPr>
            <p:ph idx="1"/>
          </p:nvPr>
        </p:nvPicPr>
        <p:blipFill>
          <a:blip r:embed="rId3"/>
          <a:srcRect t="-21006" b="-21006"/>
          <a:stretch>
            <a:fillRect/>
          </a:stretch>
        </p:blipFill>
        <p:spPr>
          <a:xfrm>
            <a:off x="0" y="-750455"/>
            <a:ext cx="9144000" cy="505243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5062"/>
            <a:ext cx="8229600" cy="1791987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CARMA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2778" b="1" dirty="0" smtClean="0">
                <a:solidFill>
                  <a:schemeClr val="bg1"/>
                </a:solidFill>
              </a:rPr>
              <a:t>C</a:t>
            </a:r>
            <a:r>
              <a:rPr lang="en-US" sz="2778" dirty="0" smtClean="0">
                <a:solidFill>
                  <a:schemeClr val="bg1"/>
                </a:solidFill>
              </a:rPr>
              <a:t>ombined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rray for </a:t>
            </a:r>
            <a:r>
              <a:rPr lang="en-US" sz="2778" b="1" dirty="0" smtClean="0">
                <a:solidFill>
                  <a:schemeClr val="bg1"/>
                </a:solidFill>
              </a:rPr>
              <a:t>R</a:t>
            </a:r>
            <a:r>
              <a:rPr lang="en-US" sz="2778" dirty="0" smtClean="0">
                <a:solidFill>
                  <a:schemeClr val="bg1"/>
                </a:solidFill>
              </a:rPr>
              <a:t>esearch in </a:t>
            </a:r>
            <a:r>
              <a:rPr lang="en-US" sz="2778" b="1" dirty="0" smtClean="0">
                <a:solidFill>
                  <a:schemeClr val="bg1"/>
                </a:solidFill>
              </a:rPr>
              <a:t>M</a:t>
            </a:r>
            <a:r>
              <a:rPr lang="en-US" sz="2778" dirty="0" smtClean="0">
                <a:solidFill>
                  <a:schemeClr val="bg1"/>
                </a:solidFill>
              </a:rPr>
              <a:t>illimeter-wave </a:t>
            </a:r>
            <a:r>
              <a:rPr lang="en-US" sz="2778" b="1" dirty="0" smtClean="0">
                <a:solidFill>
                  <a:schemeClr val="bg1"/>
                </a:solidFill>
              </a:rPr>
              <a:t>A</a:t>
            </a:r>
            <a:r>
              <a:rPr lang="en-US" sz="2778" dirty="0" smtClean="0">
                <a:solidFill>
                  <a:schemeClr val="bg1"/>
                </a:solidFill>
              </a:rPr>
              <a:t>stronomy</a:t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/>
            </a:r>
            <a:br>
              <a:rPr lang="en-US" sz="2778" dirty="0" smtClean="0">
                <a:solidFill>
                  <a:schemeClr val="bg1"/>
                </a:solidFill>
              </a:rPr>
            </a:br>
            <a:r>
              <a:rPr lang="en-US" sz="2222" dirty="0" smtClean="0">
                <a:solidFill>
                  <a:schemeClr val="bg1"/>
                </a:solidFill>
              </a:rPr>
              <a:t/>
            </a:r>
            <a:br>
              <a:rPr lang="en-US" sz="2222" dirty="0" smtClean="0">
                <a:solidFill>
                  <a:schemeClr val="bg1"/>
                </a:solidFill>
              </a:rPr>
            </a:br>
            <a:r>
              <a:rPr lang="en-US" sz="2778" dirty="0" smtClean="0">
                <a:solidFill>
                  <a:schemeClr val="bg1"/>
                </a:solidFill>
              </a:rPr>
              <a:t>Consortium: Berkeley, Caltech, Illinois, Maryland, Chicago</a:t>
            </a:r>
            <a:br>
              <a:rPr lang="en-US" sz="2778" dirty="0" smtClean="0">
                <a:solidFill>
                  <a:schemeClr val="bg1"/>
                </a:solidFill>
              </a:rPr>
            </a:br>
            <a:endParaRPr lang="en-US" sz="2778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302680" y="3588128"/>
            <a:ext cx="5205560" cy="3201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6 ⨯10-m, 9 ⨯ 6-m, 8 ⨯ 3.5-m telescopes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Observations at 1 cm, 3 mm, and </a:t>
            </a:r>
            <a:r>
              <a:rPr lang="en-US" sz="2800" b="1" dirty="0" smtClean="0">
                <a:latin typeface="Garamond"/>
              </a:rPr>
              <a:t>1 mm (polarization!)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r>
              <a:rPr lang="en-US" sz="2800" dirty="0" smtClean="0">
                <a:latin typeface="Garamond"/>
              </a:rPr>
              <a:t>Located in Cedar Flat, CA (near Bishop)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  <a:defRPr/>
            </a:pPr>
            <a:endParaRPr lang="en-US" sz="2800" dirty="0" smtClean="0">
              <a:latin typeface="Garamon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1009" y="2324100"/>
            <a:ext cx="4395591" cy="4412956"/>
            <a:chOff x="151009" y="2324100"/>
            <a:chExt cx="4395591" cy="4412956"/>
          </a:xfrm>
        </p:grpSpPr>
        <p:pic>
          <p:nvPicPr>
            <p:cNvPr id="7" name="Picture 6" descr="IMG_0219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1009" y="3638928"/>
              <a:ext cx="2323596" cy="3098128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 flipV="1">
              <a:off x="2222500" y="2324100"/>
              <a:ext cx="2324100" cy="1977881"/>
            </a:xfrm>
            <a:prstGeom prst="straightConnector1">
              <a:avLst/>
            </a:prstGeom>
            <a:ln w="38100" cmpd="sng">
              <a:solidFill>
                <a:srgbClr val="FF6600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4150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" y="-54015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10103" y="1898499"/>
            <a:ext cx="2362200" cy="837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000000"/>
                </a:solidFill>
                <a:latin typeface="Garamond"/>
                <a:cs typeface="Garamond"/>
              </a:rPr>
              <a:t>Orthomode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 transducer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395" y="1378096"/>
            <a:ext cx="3048000" cy="46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SIS mixers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1" y="5369536"/>
            <a:ext cx="2209800" cy="148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WBA13</a:t>
            </a:r>
          </a:p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Garamond"/>
                <a:cs typeface="Garamond"/>
              </a:rPr>
              <a:t>I.F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. amplifiers (1-9 GHz</a:t>
            </a:r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)</a:t>
            </a:r>
          </a:p>
          <a:p>
            <a:endParaRPr lang="en-US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6" idx="2"/>
          </p:cNvCxnSpPr>
          <p:nvPr/>
        </p:nvCxnSpPr>
        <p:spPr>
          <a:xfrm>
            <a:off x="4039395" y="1843397"/>
            <a:ext cx="2" cy="1839603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aramond"/>
                  <a:cs typeface="Garamond"/>
                </a:rPr>
                <a:t>1 inch</a:t>
              </a:r>
              <a:endParaRPr lang="en-US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20" name="TextBox 4"/>
          <p:cNvSpPr txBox="1">
            <a:spLocks noChangeArrowheads="1"/>
          </p:cNvSpPr>
          <p:nvPr/>
        </p:nvSpPr>
        <p:spPr bwMode="auto">
          <a:xfrm>
            <a:off x="6573047" y="6439700"/>
            <a:ext cx="25822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Credit: Dick </a:t>
            </a:r>
            <a:r>
              <a:rPr lang="en-US" dirty="0" err="1" smtClean="0">
                <a:solidFill>
                  <a:srgbClr val="000000"/>
                </a:solidFill>
                <a:latin typeface="Garamond"/>
                <a:cs typeface="Garamond"/>
              </a:rPr>
              <a:t>Plambeck</a:t>
            </a:r>
            <a:endParaRPr lang="en-US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683000" y="1843397"/>
            <a:ext cx="356396" cy="109877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948128" y="2428439"/>
            <a:ext cx="157955" cy="2848139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948129" y="3979333"/>
            <a:ext cx="390788" cy="129724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4505986" y="2423588"/>
            <a:ext cx="605762" cy="713676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80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29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" y="-54015"/>
            <a:ext cx="9144000" cy="691201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8229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1 mm dual-polarization receivers</a:t>
            </a:r>
            <a:endParaRPr lang="en-US" sz="3600" dirty="0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386320" y="4538932"/>
            <a:ext cx="1452880" cy="436880"/>
            <a:chOff x="7538720" y="6146800"/>
            <a:chExt cx="1452880" cy="43688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538720" y="6582092"/>
              <a:ext cx="1148080" cy="1588"/>
            </a:xfrm>
            <a:prstGeom prst="line">
              <a:avLst/>
            </a:prstGeom>
            <a:ln w="57150" cmpd="sng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7734300" y="6146800"/>
              <a:ext cx="1257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prstClr val="black"/>
                  </a:solidFill>
                  <a:latin typeface="Garamond"/>
                  <a:cs typeface="Garamond"/>
                </a:rPr>
                <a:t>1 inch</a:t>
              </a:r>
              <a:endParaRPr lang="en-US" dirty="0">
                <a:solidFill>
                  <a:prstClr val="black"/>
                </a:solidFill>
                <a:latin typeface="Garamond"/>
                <a:cs typeface="Garamond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896646" y="4658815"/>
            <a:ext cx="1676400" cy="1209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Waveguide circular polarizer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5270500" y="3577167"/>
            <a:ext cx="391583" cy="1111250"/>
          </a:xfrm>
          <a:prstGeom prst="straightConnector1">
            <a:avLst/>
          </a:prstGeom>
          <a:ln>
            <a:solidFill>
              <a:schemeClr val="bg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6573047" y="6439700"/>
            <a:ext cx="25822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 defTabSz="914400"/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Credit: Dick </a:t>
            </a:r>
            <a:r>
              <a:rPr lang="en-US" dirty="0" err="1" smtClean="0">
                <a:solidFill>
                  <a:srgbClr val="000000"/>
                </a:solidFill>
                <a:latin typeface="Garamond"/>
                <a:cs typeface="Garamond"/>
              </a:rPr>
              <a:t>Plambeck</a:t>
            </a:r>
            <a:endParaRPr lang="en-US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42881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Magnetized star formation</a:t>
            </a:r>
          </a:p>
          <a:p>
            <a:endParaRPr lang="en-US" dirty="0"/>
          </a:p>
          <a:p>
            <a:r>
              <a:rPr lang="en-US" b="1" dirty="0" smtClean="0"/>
              <a:t>B-fields vs. outflows: </a:t>
            </a:r>
            <a:r>
              <a:rPr lang="en-US" dirty="0" smtClean="0"/>
              <a:t>multi-scale comparisons</a:t>
            </a:r>
            <a:endParaRPr lang="en-US" dirty="0"/>
          </a:p>
          <a:p>
            <a:pPr lvl="1"/>
            <a:r>
              <a:rPr lang="en-US" dirty="0" smtClean="0"/>
              <a:t>Outflows/jets/disks and B-fields are randomly aligned</a:t>
            </a:r>
            <a:endParaRPr lang="en-US" b="1" dirty="0" smtClean="0"/>
          </a:p>
          <a:p>
            <a:pPr lvl="1"/>
            <a:r>
              <a:rPr lang="en-US" b="1" dirty="0" smtClean="0"/>
              <a:t>TADPOL survey</a:t>
            </a:r>
            <a:endParaRPr lang="en-US" b="1" dirty="0"/>
          </a:p>
          <a:p>
            <a:pPr lvl="2"/>
            <a:r>
              <a:rPr lang="en-US" dirty="0" smtClean="0"/>
              <a:t>CARMA 1mm full-Stokes polarization system</a:t>
            </a:r>
          </a:p>
          <a:p>
            <a:pPr lvl="2"/>
            <a:r>
              <a:rPr lang="en-US" dirty="0" smtClean="0"/>
              <a:t>TADPOL results</a:t>
            </a:r>
          </a:p>
          <a:p>
            <a:pPr lvl="2"/>
            <a:endParaRPr lang="en-US" dirty="0"/>
          </a:p>
          <a:p>
            <a:r>
              <a:rPr lang="en-US" b="1" dirty="0" smtClean="0"/>
              <a:t>B-fields: </a:t>
            </a:r>
            <a:r>
              <a:rPr lang="en-US" dirty="0" smtClean="0"/>
              <a:t>multi-scale comparisons</a:t>
            </a:r>
          </a:p>
          <a:p>
            <a:pPr lvl="1"/>
            <a:r>
              <a:rPr lang="en-US" dirty="0"/>
              <a:t>Cloud </a:t>
            </a:r>
            <a:r>
              <a:rPr lang="en-US" dirty="0">
                <a:sym typeface="Wingdings"/>
              </a:rPr>
              <a:t> core  envelope  disk</a:t>
            </a: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79972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D2533C"/>
                </a:solidFill>
              </a:rPr>
              <a:t>2</a:t>
            </a:r>
            <a:r>
              <a:rPr lang="en-US" dirty="0">
                <a:solidFill>
                  <a:srgbClr val="D2533C"/>
                </a:solidFill>
              </a:rPr>
              <a:t>-section polarizer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5" name="Picture 4" descr="carma_memo54.pdf"/>
          <p:cNvPicPr>
            <a:picLocks noChangeAspect="1"/>
          </p:cNvPicPr>
          <p:nvPr/>
        </p:nvPicPr>
        <p:blipFill>
          <a:blip r:embed="rId3"/>
          <a:srcRect l="13836" t="11111" r="40566" b="66667"/>
          <a:stretch>
            <a:fillRect/>
          </a:stretch>
        </p:blipFill>
        <p:spPr>
          <a:xfrm>
            <a:off x="1062990" y="1143000"/>
            <a:ext cx="7623810" cy="5257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52700" y="2991653"/>
            <a:ext cx="251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 smtClean="0">
                <a:solidFill>
                  <a:srgbClr val="000000"/>
                </a:solidFill>
                <a:latin typeface="Garamond"/>
              </a:rPr>
              <a:t>λ/2 </a:t>
            </a:r>
            <a:r>
              <a:rPr lang="en-US" sz="2800" dirty="0" smtClean="0">
                <a:solidFill>
                  <a:srgbClr val="000000"/>
                </a:solidFill>
                <a:latin typeface="Garamond"/>
                <a:cs typeface="Garamond"/>
              </a:rPr>
              <a:t>retarder</a:t>
            </a:r>
          </a:p>
          <a:p>
            <a:pPr defTabSz="914400"/>
            <a:r>
              <a:rPr lang="en-US" sz="2800" dirty="0" smtClean="0">
                <a:solidFill>
                  <a:srgbClr val="000000"/>
                </a:solidFill>
                <a:latin typeface="Garamond"/>
                <a:cs typeface="Garamond"/>
              </a:rPr>
              <a:t> at 15°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3200400"/>
            <a:ext cx="2971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dirty="0" smtClean="0">
                <a:solidFill>
                  <a:srgbClr val="000000"/>
                </a:solidFill>
                <a:latin typeface="Garamond"/>
              </a:rPr>
              <a:t>λ/4 </a:t>
            </a:r>
            <a:r>
              <a:rPr lang="en-US" sz="2800" dirty="0" smtClean="0">
                <a:solidFill>
                  <a:srgbClr val="000000"/>
                </a:solidFill>
                <a:latin typeface="Garamond"/>
                <a:cs typeface="Garamond"/>
              </a:rPr>
              <a:t>retarder</a:t>
            </a:r>
          </a:p>
          <a:p>
            <a:pPr defTabSz="914400"/>
            <a:r>
              <a:rPr lang="en-US" sz="2800" dirty="0" smtClean="0">
                <a:solidFill>
                  <a:srgbClr val="000000"/>
                </a:solidFill>
                <a:latin typeface="Garamond"/>
                <a:cs typeface="Garamond"/>
              </a:rPr>
              <a:t> at 74.5°</a:t>
            </a:r>
            <a:endParaRPr lang="en-US" sz="28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82444" y="6482449"/>
            <a:ext cx="449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&amp;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Engargiola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CARMA Memo #54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0395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00" y="5390444"/>
            <a:ext cx="8425179" cy="9906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R</a:t>
            </a:r>
            <a:r>
              <a:rPr lang="en-US" sz="3600" dirty="0">
                <a:solidFill>
                  <a:srgbClr val="000000"/>
                </a:solidFill>
              </a:rPr>
              <a:t> </a:t>
            </a:r>
            <a:r>
              <a:rPr lang="en-US" sz="3600" dirty="0" smtClean="0">
                <a:solidFill>
                  <a:srgbClr val="000000"/>
                </a:solidFill>
              </a:rPr>
              <a:t>  L          </a:t>
            </a:r>
            <a:r>
              <a:rPr lang="en-US" sz="3600" dirty="0" smtClean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3600" dirty="0" smtClean="0">
                <a:solidFill>
                  <a:srgbClr val="000000"/>
                </a:solidFill>
              </a:rPr>
              <a:t>                </a:t>
            </a:r>
            <a:r>
              <a:rPr lang="en-US" sz="3600" dirty="0">
                <a:solidFill>
                  <a:srgbClr val="000000"/>
                </a:solidFill>
                <a:sym typeface="Wingdings"/>
              </a:rPr>
              <a:t></a:t>
            </a:r>
            <a:r>
              <a:rPr lang="en-US" sz="3600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sz="3600" dirty="0" smtClean="0">
                <a:solidFill>
                  <a:srgbClr val="000000"/>
                </a:solidFill>
              </a:rPr>
              <a:t>         </a:t>
            </a:r>
            <a:r>
              <a:rPr lang="en-US" sz="3600" dirty="0" smtClean="0">
                <a:solidFill>
                  <a:srgbClr val="000000"/>
                </a:solidFill>
                <a:sym typeface="Wingdings"/>
              </a:rPr>
              <a:t>    </a:t>
            </a:r>
            <a:r>
              <a:rPr lang="en-US" sz="3600" dirty="0" smtClean="0">
                <a:solidFill>
                  <a:srgbClr val="000000"/>
                </a:solidFill>
              </a:rPr>
              <a:t>  </a:t>
            </a:r>
            <a:r>
              <a:rPr lang="en-US" sz="3600" dirty="0" smtClean="0">
                <a:solidFill>
                  <a:srgbClr val="000000"/>
                </a:solidFill>
                <a:sym typeface="Wingdings"/>
              </a:rPr>
              <a:t>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12060" y="1906179"/>
            <a:ext cx="1292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Receiver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9100" y="1982379"/>
            <a:ext cx="119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000000"/>
                </a:solidFill>
                <a:latin typeface="Garamond"/>
                <a:cs typeface="Garamond"/>
              </a:rPr>
              <a:t>Sky</a:t>
            </a:r>
            <a:endParaRPr lang="en-US" sz="2400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10800000">
            <a:off x="1917700" y="1079501"/>
            <a:ext cx="896620" cy="1588"/>
          </a:xfrm>
          <a:prstGeom prst="line">
            <a:avLst/>
          </a:prstGeom>
          <a:ln w="57150" cmpd="sng">
            <a:solidFill>
              <a:schemeClr val="bg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>
            <a:off x="4513580" y="5114924"/>
            <a:ext cx="896620" cy="1588"/>
          </a:xfrm>
          <a:prstGeom prst="line">
            <a:avLst/>
          </a:prstGeom>
          <a:ln w="57150" cmpd="sng">
            <a:solidFill>
              <a:schemeClr val="bg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0800000">
            <a:off x="7053580" y="5116512"/>
            <a:ext cx="896620" cy="1588"/>
          </a:xfrm>
          <a:prstGeom prst="line">
            <a:avLst/>
          </a:prstGeom>
          <a:ln w="57150" cmpd="sng">
            <a:solidFill>
              <a:schemeClr val="bg1"/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7331060" y="4728390"/>
            <a:ext cx="164784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defTabSz="914400"/>
            <a:r>
              <a:rPr lang="en-US" sz="1200" dirty="0" smtClean="0">
                <a:solidFill>
                  <a:srgbClr val="292934"/>
                </a:solidFill>
                <a:latin typeface="Garamond"/>
                <a:cs typeface="Garamond"/>
              </a:rPr>
              <a:t>Credit: Greg </a:t>
            </a:r>
            <a:r>
              <a:rPr lang="en-US" sz="1200" dirty="0" err="1" smtClean="0">
                <a:solidFill>
                  <a:srgbClr val="292934"/>
                </a:solidFill>
                <a:latin typeface="Garamond"/>
                <a:cs typeface="Garamond"/>
              </a:rPr>
              <a:t>Engargiola</a:t>
            </a:r>
            <a:endParaRPr lang="en-US" sz="1200" dirty="0">
              <a:solidFill>
                <a:srgbClr val="292934"/>
              </a:solidFill>
              <a:latin typeface="Garamond"/>
              <a:cs typeface="Garamond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3700" y="5715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D2533C"/>
                </a:solidFill>
                <a:latin typeface="Garamond"/>
              </a:rPr>
              <a:t>Polarizer simulation</a:t>
            </a:r>
            <a:endParaRPr lang="en-US" sz="3600" dirty="0">
              <a:solidFill>
                <a:srgbClr val="D2533C"/>
              </a:solidFill>
              <a:latin typeface="Garamond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368300" y="1905000"/>
            <a:ext cx="9906000" cy="3485444"/>
            <a:chOff x="-203200" y="1905000"/>
            <a:chExt cx="9906000" cy="3485444"/>
          </a:xfrm>
        </p:grpSpPr>
        <p:grpSp>
          <p:nvGrpSpPr>
            <p:cNvPr id="6" name="Group 5"/>
            <p:cNvGrpSpPr/>
            <p:nvPr/>
          </p:nvGrpSpPr>
          <p:grpSpPr>
            <a:xfrm>
              <a:off x="-203200" y="1905000"/>
              <a:ext cx="9906000" cy="3485444"/>
              <a:chOff x="-203200" y="1905000"/>
              <a:chExt cx="9906000" cy="3485444"/>
            </a:xfrm>
          </p:grpSpPr>
          <p:pic>
            <p:nvPicPr>
              <p:cNvPr id="3" name="Picture 2" descr="carma_memo54.pdf"/>
              <p:cNvPicPr>
                <a:picLocks noChangeAspect="1"/>
              </p:cNvPicPr>
              <p:nvPr/>
            </p:nvPicPr>
            <p:blipFill>
              <a:blip r:embed="rId3"/>
              <a:srcRect l="9119" t="40000" r="5974" b="38888"/>
              <a:stretch>
                <a:fillRect/>
              </a:stretch>
            </p:blipFill>
            <p:spPr>
              <a:xfrm rot="10800000">
                <a:off x="-203200" y="1905000"/>
                <a:ext cx="9906000" cy="3485444"/>
              </a:xfrm>
              <a:prstGeom prst="rect">
                <a:avLst/>
              </a:prstGeom>
            </p:spPr>
          </p:pic>
          <p:sp>
            <p:nvSpPr>
              <p:cNvPr id="13" name="Title 1"/>
              <p:cNvSpPr txBox="1">
                <a:spLocks/>
              </p:cNvSpPr>
              <p:nvPr/>
            </p:nvSpPr>
            <p:spPr>
              <a:xfrm>
                <a:off x="120650" y="4187934"/>
                <a:ext cx="647699" cy="42615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4000" kern="1200" spc="-10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800" dirty="0">
                    <a:solidFill>
                      <a:srgbClr val="000000"/>
                    </a:solidFill>
                    <a:latin typeface="Garamond"/>
                  </a:rPr>
                  <a:t>L</a:t>
                </a:r>
                <a:r>
                  <a:rPr lang="en-US" sz="1800" dirty="0" smtClean="0">
                    <a:solidFill>
                      <a:srgbClr val="000000"/>
                    </a:solidFill>
                    <a:latin typeface="Garamond"/>
                  </a:rPr>
                  <a:t>CP</a:t>
                </a:r>
                <a:endParaRPr lang="en-US" sz="1800" dirty="0">
                  <a:solidFill>
                    <a:srgbClr val="000000"/>
                  </a:solidFill>
                  <a:latin typeface="Garamond"/>
                </a:endParaRPr>
              </a:p>
            </p:txBody>
          </p:sp>
        </p:grpSp>
        <p:sp>
          <p:nvSpPr>
            <p:cNvPr id="14" name="Title 1"/>
            <p:cNvSpPr txBox="1">
              <a:spLocks/>
            </p:cNvSpPr>
            <p:nvPr/>
          </p:nvSpPr>
          <p:spPr>
            <a:xfrm>
              <a:off x="133350" y="2689334"/>
              <a:ext cx="647699" cy="42615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4000" kern="1200" spc="-100" baseline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1800" dirty="0">
                  <a:solidFill>
                    <a:srgbClr val="000000"/>
                  </a:solidFill>
                  <a:latin typeface="Garamond"/>
                </a:rPr>
                <a:t>R</a:t>
              </a:r>
              <a:r>
                <a:rPr lang="en-US" sz="1800" dirty="0" smtClean="0">
                  <a:solidFill>
                    <a:srgbClr val="000000"/>
                  </a:solidFill>
                  <a:latin typeface="Garamond"/>
                </a:rPr>
                <a:t>CP</a:t>
              </a:r>
              <a:endParaRPr lang="en-US" sz="1800" dirty="0">
                <a:solidFill>
                  <a:srgbClr val="000000"/>
                </a:solidFill>
                <a:latin typeface="Garamond"/>
              </a:endParaRPr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8797909" y="2587490"/>
            <a:ext cx="346091" cy="426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000000"/>
                </a:solidFill>
                <a:latin typeface="Garamond"/>
              </a:rPr>
              <a:t>X</a:t>
            </a:r>
            <a:endParaRPr lang="en-US" sz="1800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810609" y="4098790"/>
            <a:ext cx="346091" cy="426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000000"/>
                </a:solidFill>
                <a:latin typeface="Garamond"/>
              </a:rPr>
              <a:t>Y</a:t>
            </a:r>
            <a:endParaRPr lang="en-US" sz="1800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20650" y="1686034"/>
            <a:ext cx="1797050" cy="426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000000"/>
                </a:solidFill>
                <a:latin typeface="Garamond"/>
                <a:sym typeface="Wingdings"/>
              </a:rPr>
              <a:t> Feed horn (sky)</a:t>
            </a:r>
            <a:endParaRPr lang="en-US" sz="1800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007350" y="1693101"/>
            <a:ext cx="1225550" cy="426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smtClean="0">
                <a:solidFill>
                  <a:srgbClr val="000000"/>
                </a:solidFill>
                <a:latin typeface="Garamond"/>
                <a:sym typeface="Wingdings"/>
              </a:rPr>
              <a:t>OMT </a:t>
            </a:r>
            <a:endParaRPr lang="en-US" sz="1800" dirty="0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045450" y="5869971"/>
            <a:ext cx="495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X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12100" y="4996745"/>
            <a:ext cx="38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Y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4" name="Curved Down Arrow 33"/>
          <p:cNvSpPr/>
          <p:nvPr/>
        </p:nvSpPr>
        <p:spPr>
          <a:xfrm>
            <a:off x="609600" y="5102224"/>
            <a:ext cx="384160" cy="520700"/>
          </a:xfrm>
          <a:prstGeom prst="curvedDownArrow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0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6" name="Curved Down Arrow 35"/>
          <p:cNvSpPr/>
          <p:nvPr/>
        </p:nvSpPr>
        <p:spPr>
          <a:xfrm rot="10800000" flipH="1">
            <a:off x="1158860" y="6172200"/>
            <a:ext cx="393700" cy="539044"/>
          </a:xfrm>
          <a:prstGeom prst="curvedDownArrow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FFFF00"/>
              </a:gs>
            </a:gsLst>
            <a:lin ang="0" scaled="1"/>
            <a:tileRect/>
          </a:gra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292934"/>
              </a:solidFill>
              <a:latin typeface="Garamond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884431" y="4826000"/>
            <a:ext cx="1948419" cy="1977417"/>
            <a:chOff x="6576060" y="3165888"/>
            <a:chExt cx="1107440" cy="1102582"/>
          </a:xfrm>
          <a:scene3d>
            <a:camera prst="orthographicFront">
              <a:rot lat="900000" lon="4800000" rev="0"/>
            </a:camera>
            <a:lightRig rig="threePt" dir="t"/>
          </a:scene3d>
        </p:grpSpPr>
        <p:cxnSp>
          <p:nvCxnSpPr>
            <p:cNvPr id="44" name="Straight Arrow Connector 43"/>
            <p:cNvCxnSpPr/>
            <p:nvPr/>
          </p:nvCxnSpPr>
          <p:spPr>
            <a:xfrm>
              <a:off x="7129780" y="3165888"/>
              <a:ext cx="0" cy="1102582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6576060" y="3734111"/>
              <a:ext cx="1107440" cy="0"/>
            </a:xfrm>
            <a:prstGeom prst="straightConnector1">
              <a:avLst/>
            </a:prstGeom>
            <a:ln w="38100">
              <a:solidFill>
                <a:srgbClr val="F79646"/>
              </a:solidFill>
              <a:headEnd type="arrow" w="lg" len="lg"/>
              <a:tailEnd type="arrow" w="lg" len="lg"/>
            </a:ln>
            <a:effectLst/>
            <a:sp3d>
              <a:bevelT w="177800" h="50800" prst="relaxedInset"/>
              <a:bevelB prst="convex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/>
          <p:cNvSpPr/>
          <p:nvPr/>
        </p:nvSpPr>
        <p:spPr>
          <a:xfrm>
            <a:off x="5537200" y="2174083"/>
            <a:ext cx="3441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sz="1400" dirty="0" err="1" smtClean="0">
                <a:solidFill>
                  <a:srgbClr val="292934"/>
                </a:solidFill>
                <a:latin typeface="Garamond"/>
              </a:rPr>
              <a:t>Plambeck</a:t>
            </a:r>
            <a:r>
              <a:rPr lang="en-US" sz="1400" dirty="0" smtClean="0">
                <a:solidFill>
                  <a:srgbClr val="292934"/>
                </a:solidFill>
                <a:latin typeface="Garamond"/>
              </a:rPr>
              <a:t> &amp; </a:t>
            </a:r>
            <a:r>
              <a:rPr lang="en-US" sz="1400" dirty="0" err="1" smtClean="0">
                <a:solidFill>
                  <a:srgbClr val="292934"/>
                </a:solidFill>
                <a:latin typeface="Garamond"/>
              </a:rPr>
              <a:t>Engargiola</a:t>
            </a:r>
            <a:r>
              <a:rPr lang="en-US" sz="1400" dirty="0" smtClean="0">
                <a:solidFill>
                  <a:srgbClr val="292934"/>
                </a:solidFill>
                <a:latin typeface="Garamond"/>
              </a:rPr>
              <a:t>, CARMA Memo #54</a:t>
            </a:r>
            <a:endParaRPr lang="en-US" sz="14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13659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2" descr="IMG_2895.JPG"/>
          <p:cNvPicPr>
            <a:picLocks noChangeAspect="1"/>
          </p:cNvPicPr>
          <p:nvPr/>
        </p:nvPicPr>
        <p:blipFill>
          <a:blip r:embed="rId2">
            <a:lum bright="18000" contrast="25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Polarizer construction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auto">
          <a:xfrm>
            <a:off x="685800" y="5715000"/>
            <a:ext cx="1447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Aluminum</a:t>
            </a:r>
            <a:endParaRPr lang="en-US" dirty="0">
              <a:solidFill>
                <a:srgbClr val="000000"/>
              </a:solidFill>
              <a:latin typeface="Garamond"/>
              <a:cs typeface="Garamond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latin typeface="Garamond"/>
                <a:cs typeface="Garamond"/>
              </a:rPr>
              <a:t>mandrel</a:t>
            </a:r>
          </a:p>
        </p:txBody>
      </p:sp>
      <p:sp>
        <p:nvSpPr>
          <p:cNvPr id="20485" name="TextBox 4"/>
          <p:cNvSpPr txBox="1">
            <a:spLocks noChangeArrowheads="1"/>
          </p:cNvSpPr>
          <p:nvPr/>
        </p:nvSpPr>
        <p:spPr bwMode="auto">
          <a:xfrm>
            <a:off x="2438400" y="5634038"/>
            <a:ext cx="16764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Copper </a:t>
            </a:r>
            <a:r>
              <a:rPr lang="en-US" dirty="0">
                <a:solidFill>
                  <a:srgbClr val="000000"/>
                </a:solidFill>
                <a:latin typeface="Garamond"/>
                <a:cs typeface="Garamond"/>
              </a:rPr>
              <a:t>electroplated onto mandrel</a:t>
            </a:r>
          </a:p>
        </p:txBody>
      </p:sp>
      <p:sp>
        <p:nvSpPr>
          <p:cNvPr id="20486" name="TextBox 5"/>
          <p:cNvSpPr txBox="1">
            <a:spLocks noChangeArrowheads="1"/>
          </p:cNvSpPr>
          <p:nvPr/>
        </p:nvSpPr>
        <p:spPr bwMode="auto">
          <a:xfrm>
            <a:off x="4533900" y="5715000"/>
            <a:ext cx="1447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aramond"/>
                <a:cs typeface="Garamond"/>
              </a:rPr>
              <a:t>M</a:t>
            </a:r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achined</a:t>
            </a:r>
            <a:endParaRPr lang="en-US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20487" name="TextBox 6"/>
          <p:cNvSpPr txBox="1">
            <a:spLocks noChangeArrowheads="1"/>
          </p:cNvSpPr>
          <p:nvPr/>
        </p:nvSpPr>
        <p:spPr bwMode="auto">
          <a:xfrm>
            <a:off x="6654800" y="5715000"/>
            <a:ext cx="19812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aramond"/>
                <a:cs typeface="Garamond"/>
              </a:rPr>
              <a:t>S</a:t>
            </a:r>
            <a:r>
              <a:rPr lang="en-US" dirty="0" smtClean="0">
                <a:solidFill>
                  <a:srgbClr val="000000"/>
                </a:solidFill>
                <a:latin typeface="Garamond"/>
                <a:cs typeface="Garamond"/>
              </a:rPr>
              <a:t>oldered </a:t>
            </a:r>
            <a:r>
              <a:rPr lang="en-US" dirty="0">
                <a:solidFill>
                  <a:srgbClr val="000000"/>
                </a:solidFill>
                <a:latin typeface="Garamond"/>
                <a:cs typeface="Garamond"/>
              </a:rPr>
              <a:t>into waveguide flange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340600" y="6770489"/>
            <a:ext cx="1733550" cy="1588"/>
          </a:xfrm>
          <a:prstGeom prst="line">
            <a:avLst/>
          </a:prstGeom>
          <a:ln w="57150" cmpd="sng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16850" y="6335197"/>
            <a:ext cx="125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Garamond"/>
                <a:cs typeface="Garamond"/>
              </a:rPr>
              <a:t>1 inch</a:t>
            </a:r>
            <a:endParaRPr lang="en-US" dirty="0">
              <a:solidFill>
                <a:prstClr val="black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661453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ras16293_Bfield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5" b="10261"/>
          <a:stretch/>
        </p:blipFill>
        <p:spPr>
          <a:xfrm>
            <a:off x="144917" y="1540031"/>
            <a:ext cx="4842724" cy="43647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4" b="11905"/>
          <a:stretch/>
        </p:blipFill>
        <p:spPr>
          <a:xfrm>
            <a:off x="4548906" y="1528486"/>
            <a:ext cx="4467386" cy="436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41667" y="583550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Girart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+ 2006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92002" y="5835509"/>
            <a:ext cx="1282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Rao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6" name="Left-Right Arrow 15"/>
          <p:cNvSpPr/>
          <p:nvPr/>
        </p:nvSpPr>
        <p:spPr>
          <a:xfrm rot="831906">
            <a:off x="1148295" y="3690509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7" name="Left-Right Arrow 16"/>
          <p:cNvSpPr/>
          <p:nvPr/>
        </p:nvSpPr>
        <p:spPr>
          <a:xfrm rot="18446210">
            <a:off x="1136743" y="3659550"/>
            <a:ext cx="2470497" cy="313478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8" name="Left-Right Arrow 17"/>
          <p:cNvSpPr/>
          <p:nvPr/>
        </p:nvSpPr>
        <p:spPr>
          <a:xfrm rot="5136174">
            <a:off x="1620770" y="3694570"/>
            <a:ext cx="1417320" cy="31590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2" name="Left-Right Arrow 21"/>
          <p:cNvSpPr/>
          <p:nvPr/>
        </p:nvSpPr>
        <p:spPr>
          <a:xfrm rot="14949224">
            <a:off x="5262437" y="3809203"/>
            <a:ext cx="2478024" cy="320039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3" name="Left-Right Arrow 22"/>
          <p:cNvSpPr/>
          <p:nvPr/>
        </p:nvSpPr>
        <p:spPr>
          <a:xfrm rot="1603039">
            <a:off x="5793115" y="3789827"/>
            <a:ext cx="1417320" cy="320039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14" name="Left-Right Arrow 13"/>
          <p:cNvSpPr/>
          <p:nvPr/>
        </p:nvSpPr>
        <p:spPr>
          <a:xfrm>
            <a:off x="328047" y="6458101"/>
            <a:ext cx="1536700" cy="320040"/>
          </a:xfrm>
          <a:prstGeom prst="leftRightArrow">
            <a:avLst/>
          </a:prstGeom>
          <a:solidFill>
            <a:srgbClr val="3366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3269" y="635882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Outflow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328047" y="6039031"/>
            <a:ext cx="1536700" cy="320040"/>
          </a:xfrm>
          <a:prstGeom prst="leftRightArrow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33269" y="595245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292934"/>
                </a:solidFill>
                <a:latin typeface="Garamond"/>
              </a:rPr>
              <a:t>B-field</a:t>
            </a:r>
            <a:endParaRPr lang="en-US" sz="24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8047" y="1759518"/>
            <a:ext cx="184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292934"/>
                </a:solidFill>
                <a:latin typeface="Garamond"/>
              </a:rPr>
              <a:t>IRAS 16293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30272" y="1759518"/>
            <a:ext cx="2759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FF"/>
                </a:solidFill>
                <a:latin typeface="Garamond"/>
              </a:rPr>
              <a:t>NGC 1333-IRAS 4A</a:t>
            </a:r>
            <a:endParaRPr lang="en-US" sz="2400" b="1" dirty="0">
              <a:solidFill>
                <a:srgbClr val="FFFFFF"/>
              </a:solidFill>
              <a:latin typeface="Garamond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outflows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68131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71856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480" y="96812"/>
            <a:ext cx="8229600" cy="990600"/>
          </a:xfrm>
        </p:spPr>
        <p:txBody>
          <a:bodyPr/>
          <a:lstStyle/>
          <a:p>
            <a:r>
              <a:rPr lang="en-US" dirty="0" smtClean="0"/>
              <a:t>TADPOL collaboration</a:t>
            </a:r>
            <a:endParaRPr lang="en-US" dirty="0"/>
          </a:p>
        </p:txBody>
      </p:sp>
      <p:sp>
        <p:nvSpPr>
          <p:cNvPr id="5" name="Content Placeholder 6"/>
          <p:cNvSpPr txBox="1">
            <a:spLocks/>
          </p:cNvSpPr>
          <p:nvPr/>
        </p:nvSpPr>
        <p:spPr>
          <a:xfrm>
            <a:off x="2079351" y="862331"/>
            <a:ext cx="4956449" cy="524979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UC Berkeley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FF6600"/>
                </a:solidFill>
                <a:latin typeface="Garamond"/>
              </a:rPr>
              <a:t>Chat Hull (PI),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Plambeck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Mel Wright, Carl Heiles, Geoff Bower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University of Maryland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Marc Pound, Alberto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Bolatto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Katherine Jameson,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Lee Mundy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Caltech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Thushara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Pillai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John Carpenter, James Lamb,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Nikolaus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Volgenau</a:t>
            </a:r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University of Illinois, Urbana-Champagne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Ian Stephens, Leslie Looney,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Woojin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Kwon,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Dick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Crutcher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Nick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Hakobian</a:t>
            </a:r>
            <a:endParaRPr lang="en-US" dirty="0" smtClean="0">
              <a:solidFill>
                <a:srgbClr val="292934"/>
              </a:solidFill>
              <a:latin typeface="Garamond"/>
            </a:endParaRP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endParaRPr lang="en-US" sz="1500" dirty="0" smtClean="0">
              <a:solidFill>
                <a:srgbClr val="292934"/>
              </a:solidFill>
              <a:latin typeface="Garamond"/>
            </a:endParaRPr>
          </a:p>
          <a:p>
            <a:pPr>
              <a:buClr>
                <a:srgbClr val="93A299"/>
              </a:buClr>
            </a:pPr>
            <a:r>
              <a:rPr lang="en-US" b="1" dirty="0" smtClean="0">
                <a:solidFill>
                  <a:srgbClr val="292934"/>
                </a:solidFill>
                <a:latin typeface="Garamond"/>
              </a:rPr>
              <a:t>Other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>
                <a:solidFill>
                  <a:srgbClr val="292934"/>
                </a:solidFill>
                <a:latin typeface="Garamond"/>
              </a:rPr>
              <a:t>Dan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Marrone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(Arizona), Meredith Hughes (Wesleyan)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, 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John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Vaillancourt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&amp; </a:t>
            </a:r>
            <a:r>
              <a:rPr lang="en-US" dirty="0" err="1">
                <a:solidFill>
                  <a:srgbClr val="292934"/>
                </a:solidFill>
                <a:latin typeface="Garamond"/>
              </a:rPr>
              <a:t>Göran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dirty="0" err="1" smtClean="0">
                <a:solidFill>
                  <a:srgbClr val="292934"/>
                </a:solidFill>
                <a:latin typeface="Garamond"/>
              </a:rPr>
              <a:t>Sandell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 (</a:t>
            </a:r>
            <a:r>
              <a:rPr lang="en-US" dirty="0">
                <a:solidFill>
                  <a:srgbClr val="292934"/>
                </a:solidFill>
                <a:latin typeface="Garamond"/>
              </a:rPr>
              <a:t>USRA-SOFIA), John Tobin (NRAO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), Jason Fiege (Manitoba), </a:t>
            </a:r>
          </a:p>
          <a:p>
            <a:pPr marL="274320" lvl="1" indent="0">
              <a:buClr>
                <a:srgbClr val="93A299"/>
              </a:buClr>
              <a:buFont typeface="Arial" pitchFamily="34" charset="0"/>
              <a:buNone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Erica Franzmann (Manitoba), Martin Houde (UWO, Caltech), Brenda Matthews (NRC-CNRC)</a:t>
            </a:r>
          </a:p>
          <a:p>
            <a:pPr>
              <a:buClr>
                <a:srgbClr val="93A299"/>
              </a:buClr>
            </a:pP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pic>
        <p:nvPicPr>
          <p:cNvPr id="6" name="Picture 3" descr="carmalogoSm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" y="6201463"/>
            <a:ext cx="661257" cy="656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Arizona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693" y="6183303"/>
            <a:ext cx="730467" cy="674952"/>
          </a:xfrm>
          <a:prstGeom prst="rect">
            <a:avLst/>
          </a:prstGeom>
        </p:spPr>
      </p:pic>
      <p:pic>
        <p:nvPicPr>
          <p:cNvPr id="8" name="Picture 7" descr="USRA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685" y="6225121"/>
            <a:ext cx="814149" cy="602471"/>
          </a:xfrm>
          <a:prstGeom prst="rect">
            <a:avLst/>
          </a:prstGeom>
        </p:spPr>
      </p:pic>
      <p:pic>
        <p:nvPicPr>
          <p:cNvPr id="10" name="Picture 9" descr="NRC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09" y="6258650"/>
            <a:ext cx="953220" cy="580388"/>
          </a:xfrm>
          <a:prstGeom prst="rect">
            <a:avLst/>
          </a:prstGeom>
        </p:spPr>
      </p:pic>
      <p:pic>
        <p:nvPicPr>
          <p:cNvPr id="11" name="Picture 10" descr="Berkeley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20" y="6191302"/>
            <a:ext cx="656814" cy="656814"/>
          </a:xfrm>
          <a:prstGeom prst="rect">
            <a:avLst/>
          </a:prstGeom>
        </p:spPr>
      </p:pic>
      <p:pic>
        <p:nvPicPr>
          <p:cNvPr id="12" name="Picture 11" descr="NASA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779" y="6206532"/>
            <a:ext cx="746698" cy="639287"/>
          </a:xfrm>
          <a:prstGeom prst="rect">
            <a:avLst/>
          </a:prstGeom>
        </p:spPr>
      </p:pic>
      <p:pic>
        <p:nvPicPr>
          <p:cNvPr id="14" name="Picture 13" descr="Caltech.g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77" y="6170416"/>
            <a:ext cx="674951" cy="674951"/>
          </a:xfrm>
          <a:prstGeom prst="rect">
            <a:avLst/>
          </a:prstGeom>
        </p:spPr>
      </p:pic>
      <p:pic>
        <p:nvPicPr>
          <p:cNvPr id="15" name="Picture 14" descr="Illinoi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04" y="6170983"/>
            <a:ext cx="507119" cy="656814"/>
          </a:xfrm>
          <a:prstGeom prst="rect">
            <a:avLst/>
          </a:prstGeom>
        </p:spPr>
      </p:pic>
      <p:pic>
        <p:nvPicPr>
          <p:cNvPr id="16" name="Picture 15" descr="Manitoba.jpe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28087" b="38984"/>
          <a:stretch/>
        </p:blipFill>
        <p:spPr>
          <a:xfrm>
            <a:off x="7610910" y="6209581"/>
            <a:ext cx="592964" cy="711245"/>
          </a:xfrm>
          <a:prstGeom prst="rect">
            <a:avLst/>
          </a:prstGeom>
        </p:spPr>
      </p:pic>
      <p:pic>
        <p:nvPicPr>
          <p:cNvPr id="17" name="Picture 16" descr="UWO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57"/>
          <a:stretch/>
        </p:blipFill>
        <p:spPr>
          <a:xfrm>
            <a:off x="6915438" y="6201183"/>
            <a:ext cx="770187" cy="656750"/>
          </a:xfrm>
          <a:prstGeom prst="rect">
            <a:avLst/>
          </a:prstGeom>
        </p:spPr>
      </p:pic>
      <p:pic>
        <p:nvPicPr>
          <p:cNvPr id="3" name="Picture 2" descr="wes_sea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817" y="6204351"/>
            <a:ext cx="569226" cy="634687"/>
          </a:xfrm>
          <a:prstGeom prst="rect">
            <a:avLst/>
          </a:prstGeom>
        </p:spPr>
      </p:pic>
      <p:pic>
        <p:nvPicPr>
          <p:cNvPr id="4" name="Picture 3" descr="NRAO_log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719" y="6186212"/>
            <a:ext cx="491222" cy="640080"/>
          </a:xfrm>
          <a:prstGeom prst="rect">
            <a:avLst/>
          </a:prstGeom>
        </p:spPr>
      </p:pic>
      <p:pic>
        <p:nvPicPr>
          <p:cNvPr id="13" name="Picture 12" descr="umd-ball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440" y="6148192"/>
            <a:ext cx="698420" cy="6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6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45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TADPOL survey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1" y="1507177"/>
            <a:ext cx="8771466" cy="52070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600" b="1" dirty="0" smtClean="0"/>
              <a:t>37 sources</a:t>
            </a:r>
            <a:endParaRPr lang="en-US" sz="2600" dirty="0" smtClean="0"/>
          </a:p>
          <a:p>
            <a:pPr marL="274320" lvl="1" indent="0" algn="ctr">
              <a:buNone/>
            </a:pPr>
            <a:r>
              <a:rPr lang="en-US" sz="2600" dirty="0" smtClean="0"/>
              <a:t>Triples number of </a:t>
            </a:r>
            <a:r>
              <a:rPr lang="en-US" sz="2600" dirty="0" err="1" smtClean="0"/>
              <a:t>interferometric</a:t>
            </a:r>
            <a:r>
              <a:rPr lang="en-US" sz="2600" dirty="0" smtClean="0"/>
              <a:t> polarization maps</a:t>
            </a:r>
          </a:p>
          <a:p>
            <a:pPr marL="274320" lvl="1" indent="0" algn="ctr">
              <a:buNone/>
            </a:pPr>
            <a:endParaRPr lang="en-US" sz="2600" i="1" dirty="0" smtClean="0"/>
          </a:p>
          <a:p>
            <a:pPr marL="0" indent="0" algn="ctr">
              <a:buNone/>
            </a:pPr>
            <a:r>
              <a:rPr lang="en-US" sz="2600" b="1" dirty="0" smtClean="0"/>
              <a:t>~300 observing hours</a:t>
            </a:r>
            <a:endParaRPr lang="en-US" sz="2600" dirty="0"/>
          </a:p>
          <a:p>
            <a:pPr marL="0" indent="0" algn="ctr">
              <a:buNone/>
            </a:pPr>
            <a:r>
              <a:rPr lang="en-US" sz="2600" dirty="0" smtClean="0"/>
              <a:t>CARMA C, D, &amp; E arrays</a:t>
            </a:r>
          </a:p>
          <a:p>
            <a:pPr marL="0" indent="0" algn="ctr">
              <a:buNone/>
            </a:pPr>
            <a:endParaRPr lang="en-US" sz="2600" b="1" dirty="0" smtClean="0"/>
          </a:p>
          <a:p>
            <a:pPr marL="0" indent="0" algn="ctr">
              <a:buNone/>
            </a:pPr>
            <a:r>
              <a:rPr lang="en-US" sz="2600" b="1" dirty="0" smtClean="0"/>
              <a:t>1 </a:t>
            </a:r>
            <a:r>
              <a:rPr lang="en-US" sz="2600" b="1" dirty="0"/>
              <a:t>– </a:t>
            </a:r>
            <a:r>
              <a:rPr lang="en-US" sz="2600" b="1" dirty="0" smtClean="0"/>
              <a:t>4</a:t>
            </a:r>
            <a:r>
              <a:rPr lang="en-US" sz="2600" b="1" i="1" dirty="0" smtClean="0"/>
              <a:t>" </a:t>
            </a:r>
            <a:r>
              <a:rPr lang="en-US" sz="2600" b="1" dirty="0" smtClean="0"/>
              <a:t>resolution</a:t>
            </a:r>
            <a:endParaRPr lang="en-US" sz="2600" i="1" dirty="0"/>
          </a:p>
          <a:p>
            <a:pPr marL="0" indent="0" algn="ctr">
              <a:buNone/>
            </a:pPr>
            <a:r>
              <a:rPr lang="en-US" sz="2600" dirty="0" smtClean="0"/>
              <a:t>10⨉ higher resolution than CSO</a:t>
            </a:r>
            <a:r>
              <a:rPr lang="en-US" sz="2600" dirty="0"/>
              <a:t> </a:t>
            </a:r>
            <a:r>
              <a:rPr lang="en-US" sz="2600" dirty="0" smtClean="0"/>
              <a:t>&amp; JCMT</a:t>
            </a:r>
          </a:p>
          <a:p>
            <a:pPr marL="0" indent="0" algn="ctr">
              <a:buNone/>
            </a:pPr>
            <a:r>
              <a:rPr lang="en-US" sz="2600" dirty="0" smtClean="0"/>
              <a:t>Probes intermediate region between ~0.1 pc (single-dish) </a:t>
            </a:r>
          </a:p>
          <a:p>
            <a:pPr marL="0" indent="0" algn="ctr">
              <a:buNone/>
            </a:pPr>
            <a:r>
              <a:rPr lang="en-US" sz="2600" dirty="0" smtClean="0"/>
              <a:t>and ~100 AU (ALMA)</a:t>
            </a:r>
          </a:p>
        </p:txBody>
      </p:sp>
    </p:spTree>
    <p:extLst>
      <p:ext uri="{BB962C8B-B14F-4D97-AF65-F5344CB8AC3E}">
        <p14:creationId xmlns:p14="http://schemas.microsoft.com/office/powerpoint/2010/main" val="225666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55" y="942601"/>
            <a:ext cx="5719333" cy="5719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65389" y="1185344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L1157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2183" y="6504202"/>
            <a:ext cx="3963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dirty="0" smtClean="0">
                <a:solidFill>
                  <a:srgbClr val="292934"/>
                </a:solidFill>
              </a:rPr>
              <a:t>See also: Stephens+ 2013, </a:t>
            </a:r>
            <a:r>
              <a:rPr lang="en-US" dirty="0" err="1" smtClean="0">
                <a:solidFill>
                  <a:srgbClr val="292934"/>
                </a:solidFill>
              </a:rPr>
              <a:t>ApJL</a:t>
            </a:r>
            <a:r>
              <a:rPr lang="en-US" dirty="0" smtClean="0">
                <a:solidFill>
                  <a:srgbClr val="292934"/>
                </a:solidFill>
              </a:rPr>
              <a:t>, 769, L15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grpSp>
        <p:nvGrpSpPr>
          <p:cNvPr id="7" name="Group 6"/>
          <p:cNvGrpSpPr/>
          <p:nvPr/>
        </p:nvGrpSpPr>
        <p:grpSpPr>
          <a:xfrm rot="5400000">
            <a:off x="1153369" y="5987859"/>
            <a:ext cx="511225" cy="579291"/>
            <a:chOff x="288642" y="6448293"/>
            <a:chExt cx="511831" cy="57929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 rot="16200000">
              <a:off x="310535" y="6537647"/>
              <a:ext cx="579291" cy="400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aramond"/>
                  <a:cs typeface="Garamond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2970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1572"/>
            <a:ext cx="9363364" cy="9363364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sp>
        <p:nvSpPr>
          <p:cNvPr id="3" name="TextBox 2"/>
          <p:cNvSpPr txBox="1"/>
          <p:nvPr/>
        </p:nvSpPr>
        <p:spPr>
          <a:xfrm>
            <a:off x="6579188" y="6420308"/>
            <a:ext cx="277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Credit: Bill Saxton</a:t>
            </a:r>
            <a:r>
              <a:rPr lang="en-US" dirty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aramond"/>
                <a:cs typeface="Garamond"/>
              </a:rPr>
              <a:t>CfA</a:t>
            </a:r>
            <a:endParaRPr lang="en-US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24324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90" y="1772048"/>
            <a:ext cx="4618650" cy="4618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NGC 1333-IRAS 4A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60" y="1772048"/>
            <a:ext cx="4618649" cy="46186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83093" y="1375762"/>
            <a:ext cx="295563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>
                <a:solidFill>
                  <a:srgbClr val="000000"/>
                </a:solidFill>
                <a:cs typeface="Garamond"/>
              </a:rPr>
              <a:t>NGC 1333-IRAS </a:t>
            </a:r>
            <a:r>
              <a:rPr lang="en-US" sz="2400" b="1" dirty="0" smtClean="0">
                <a:solidFill>
                  <a:srgbClr val="000000"/>
                </a:solidFill>
                <a:cs typeface="Garamond"/>
              </a:rPr>
              <a:t>4B</a:t>
            </a:r>
            <a:endParaRPr lang="en-US" sz="2400" b="1" dirty="0">
              <a:solidFill>
                <a:srgbClr val="000000"/>
              </a:solidFill>
              <a:cs typeface="Garamon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8556" y="6491704"/>
            <a:ext cx="600815" cy="400110"/>
            <a:chOff x="288642" y="6537884"/>
            <a:chExt cx="601527" cy="400110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aramond"/>
                  <a:cs typeface="Garamond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62381" y="6487148"/>
            <a:ext cx="600046" cy="400110"/>
            <a:chOff x="207827" y="6537884"/>
            <a:chExt cx="682342" cy="40011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207827" y="6541715"/>
              <a:ext cx="601527" cy="45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07827" y="6537884"/>
              <a:ext cx="6823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400"/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2″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35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Scales of star formation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778" y="1552100"/>
            <a:ext cx="3721874" cy="455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chemeClr val="bg1">
                    <a:lumMod val="65000"/>
                  </a:schemeClr>
                </a:solidFill>
              </a:rPr>
              <a:t>&gt;</a:t>
            </a:r>
            <a:r>
              <a:rPr lang="en-US" sz="9000" b="1" dirty="0" smtClean="0"/>
              <a:t> 1 pc</a:t>
            </a:r>
          </a:p>
          <a:p>
            <a:pPr algn="r"/>
            <a:endParaRPr lang="en-US" b="1" dirty="0"/>
          </a:p>
          <a:p>
            <a:pPr algn="r"/>
            <a:r>
              <a:rPr lang="en-US" sz="6500" b="1" dirty="0" smtClean="0"/>
              <a:t>0.1 pc</a:t>
            </a:r>
          </a:p>
          <a:p>
            <a:pPr algn="r"/>
            <a:endParaRPr lang="en-US" b="1" dirty="0"/>
          </a:p>
          <a:p>
            <a:pPr algn="r"/>
            <a:r>
              <a:rPr lang="en-US" sz="4500" b="1" dirty="0" smtClean="0"/>
              <a:t>1000 AU</a:t>
            </a:r>
          </a:p>
          <a:p>
            <a:pPr algn="r"/>
            <a:endParaRPr lang="en-US" b="1" dirty="0"/>
          </a:p>
          <a:p>
            <a:pPr algn="r"/>
            <a:r>
              <a:rPr lang="en-US" sz="3600" b="1" dirty="0" smtClean="0">
                <a:solidFill>
                  <a:schemeClr val="bg1">
                    <a:lumMod val="65000"/>
                  </a:schemeClr>
                </a:solidFill>
              </a:rPr>
              <a:t>&lt; </a:t>
            </a:r>
            <a:r>
              <a:rPr lang="en-US" sz="3500" b="1" dirty="0" smtClean="0"/>
              <a:t>100 AU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928035" y="1552100"/>
            <a:ext cx="4399363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b="1" dirty="0" smtClean="0"/>
              <a:t>cloud</a:t>
            </a:r>
          </a:p>
          <a:p>
            <a:endParaRPr lang="en-US" b="1" dirty="0"/>
          </a:p>
          <a:p>
            <a:r>
              <a:rPr lang="en-US" sz="6500" b="1" dirty="0" smtClean="0"/>
              <a:t>core</a:t>
            </a:r>
          </a:p>
          <a:p>
            <a:endParaRPr lang="en-US" b="1" dirty="0"/>
          </a:p>
          <a:p>
            <a:r>
              <a:rPr lang="en-US" sz="4500" b="1" dirty="0" smtClean="0"/>
              <a:t>envelope</a:t>
            </a:r>
          </a:p>
          <a:p>
            <a:endParaRPr lang="en-US" b="1" dirty="0"/>
          </a:p>
          <a:p>
            <a:r>
              <a:rPr lang="en-US" sz="3500" b="1" dirty="0" smtClean="0"/>
              <a:t>disk</a:t>
            </a:r>
            <a:endParaRPr lang="en-US" sz="3500" b="1" dirty="0"/>
          </a:p>
        </p:txBody>
      </p:sp>
    </p:spTree>
    <p:extLst>
      <p:ext uri="{BB962C8B-B14F-4D97-AF65-F5344CB8AC3E}">
        <p14:creationId xmlns:p14="http://schemas.microsoft.com/office/powerpoint/2010/main" val="178558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317910" y="19474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D2533C"/>
                </a:solidFill>
                <a:latin typeface="Garamond"/>
              </a:rPr>
              <a:t>TADPOL results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9441" y="1375762"/>
            <a:ext cx="2864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L1527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74" y="1778646"/>
            <a:ext cx="4626862" cy="462686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83093" y="1375762"/>
            <a:ext cx="2955635" cy="466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NGC 1333-IRAS 2A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9937" y="6491704"/>
            <a:ext cx="578080" cy="400110"/>
            <a:chOff x="216566" y="6537884"/>
            <a:chExt cx="673604" cy="40011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16566" y="6537884"/>
              <a:ext cx="6736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>
                  <a:solidFill>
                    <a:srgbClr val="000000"/>
                  </a:solidFill>
                  <a:latin typeface="Garamond"/>
                  <a:cs typeface="Garamond"/>
                </a:rPr>
                <a:t>2</a:t>
              </a:r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795713" y="6491704"/>
            <a:ext cx="710540" cy="400110"/>
            <a:chOff x="288642" y="6537884"/>
            <a:chExt cx="601527" cy="40011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10192" y="6537884"/>
              <a:ext cx="579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633" y="1778646"/>
            <a:ext cx="4624510" cy="462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2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910" y="194744"/>
            <a:ext cx="8229600" cy="990600"/>
          </a:xfrm>
        </p:spPr>
        <p:txBody>
          <a:bodyPr/>
          <a:lstStyle/>
          <a:p>
            <a:r>
              <a:rPr lang="en-US" dirty="0" smtClean="0"/>
              <a:t>TADPOL results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459" y="909053"/>
            <a:ext cx="5948924" cy="59489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5617" y="1223435"/>
            <a:ext cx="2647449" cy="605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400" b="1" dirty="0" err="1">
                <a:solidFill>
                  <a:srgbClr val="000000"/>
                </a:solidFill>
                <a:latin typeface="Garamond"/>
                <a:cs typeface="Garamond"/>
              </a:rPr>
              <a:t>Ser-emb</a:t>
            </a:r>
            <a:r>
              <a:rPr lang="en-US" sz="2400" b="1" dirty="0">
                <a:solidFill>
                  <a:srgbClr val="000000"/>
                </a:solidFill>
                <a:latin typeface="Garamond"/>
                <a:cs typeface="Garamond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Garamond"/>
                <a:cs typeface="Garamond"/>
              </a:rPr>
              <a:t>8</a:t>
            </a:r>
            <a:endParaRPr lang="en-US" sz="24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grpSp>
        <p:nvGrpSpPr>
          <p:cNvPr id="6" name="Group 5"/>
          <p:cNvGrpSpPr/>
          <p:nvPr/>
        </p:nvGrpSpPr>
        <p:grpSpPr>
          <a:xfrm rot="5400000">
            <a:off x="1112341" y="6125589"/>
            <a:ext cx="505263" cy="551859"/>
            <a:chOff x="288642" y="6448293"/>
            <a:chExt cx="534547" cy="579291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88642" y="6541715"/>
              <a:ext cx="4745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 rot="16200000">
              <a:off x="321893" y="6526289"/>
              <a:ext cx="579291" cy="423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/>
              <a:r>
                <a:rPr lang="en-US" sz="2000" b="1" dirty="0" smtClean="0">
                  <a:solidFill>
                    <a:srgbClr val="000000"/>
                  </a:solidFill>
                  <a:latin typeface="Garamond"/>
                  <a:cs typeface="Garamond"/>
                </a:rPr>
                <a:t>3″</a:t>
              </a:r>
              <a:endParaRPr lang="en-US" sz="2000" b="1" dirty="0">
                <a:solidFill>
                  <a:srgbClr val="000000"/>
                </a:solidFill>
                <a:latin typeface="Garamond"/>
                <a:cs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1115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79" y="390515"/>
            <a:ext cx="6937813" cy="6108392"/>
            <a:chOff x="-103715" y="308876"/>
            <a:chExt cx="6937813" cy="610839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9" t="6953" r="9027" b="5944"/>
            <a:stretch/>
          </p:blipFill>
          <p:spPr>
            <a:xfrm>
              <a:off x="279393" y="1038273"/>
              <a:ext cx="6346892" cy="4971805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2766179" y="2971340"/>
              <a:ext cx="57558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Cumulative Distribution Function (CDF)</a:t>
              </a:r>
              <a:endParaRPr lang="en-US" sz="22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53726" y="5986381"/>
              <a:ext cx="628037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(Projected) angle between outflow &amp; B-field (</a:t>
              </a:r>
              <a:r>
                <a:rPr lang="en-US" sz="2200" b="1" dirty="0" err="1" smtClean="0">
                  <a:solidFill>
                    <a:srgbClr val="292934"/>
                  </a:solidFill>
                  <a:latin typeface="Garamond"/>
                </a:rPr>
                <a:t>deg</a:t>
              </a:r>
              <a:r>
                <a:rPr lang="en-US" sz="2200" b="1" dirty="0" smtClean="0">
                  <a:solidFill>
                    <a:srgbClr val="292934"/>
                  </a:solidFill>
                  <a:latin typeface="Garamond"/>
                </a:rPr>
                <a:t>)</a:t>
              </a:r>
              <a:endParaRPr lang="en-US" sz="22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043" y="313088"/>
            <a:ext cx="8229600" cy="990600"/>
          </a:xfrm>
        </p:spPr>
        <p:txBody>
          <a:bodyPr/>
          <a:lstStyle/>
          <a:p>
            <a:r>
              <a:rPr lang="en-US" dirty="0" smtClean="0"/>
              <a:t>Outflow vs. B-field: distribution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349363" y="700668"/>
            <a:ext cx="3768340" cy="923330"/>
            <a:chOff x="5349363" y="700668"/>
            <a:chExt cx="3768340" cy="923330"/>
          </a:xfrm>
        </p:grpSpPr>
        <p:sp>
          <p:nvSpPr>
            <p:cNvPr id="5" name="TextBox 4"/>
            <p:cNvSpPr txBox="1"/>
            <p:nvPr/>
          </p:nvSpPr>
          <p:spPr>
            <a:xfrm>
              <a:off x="6732925" y="700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aligned within a 20º cone (tightly aligned)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H="1">
              <a:off x="5349363" y="914400"/>
              <a:ext cx="1403882" cy="52868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415280" y="2085108"/>
            <a:ext cx="3702423" cy="923330"/>
            <a:chOff x="5415280" y="2247668"/>
            <a:chExt cx="3702423" cy="923330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5415280" y="2479040"/>
              <a:ext cx="1280274" cy="81162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732925" y="2247668"/>
              <a:ext cx="2384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are randomly oriented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762044" y="4676473"/>
            <a:ext cx="238477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KS-test results: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20º cone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ruled out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( p-value ~ 10</a:t>
            </a:r>
            <a:r>
              <a:rPr lang="en-US" baseline="30000" dirty="0" smtClean="0">
                <a:solidFill>
                  <a:srgbClr val="292934"/>
                </a:solidFill>
                <a:latin typeface="Garamond"/>
              </a:rPr>
              <a:t>-15 </a:t>
            </a:r>
            <a:r>
              <a:rPr lang="en-US" dirty="0" smtClean="0">
                <a:solidFill>
                  <a:srgbClr val="292934"/>
                </a:solidFill>
                <a:latin typeface="Garamond"/>
              </a:rPr>
              <a:t>)</a:t>
            </a:r>
          </a:p>
          <a:p>
            <a:pPr marL="285750" indent="-285750" defTabSz="914400">
              <a:buFont typeface="Arial"/>
              <a:buChar char="•"/>
            </a:pPr>
            <a:endParaRPr lang="en-US" sz="1000" dirty="0">
              <a:solidFill>
                <a:srgbClr val="292934"/>
              </a:solidFill>
              <a:latin typeface="Garamond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dirty="0" smtClean="0">
                <a:solidFill>
                  <a:srgbClr val="292934"/>
                </a:solidFill>
                <a:latin typeface="Garamond"/>
              </a:rPr>
              <a:t>Misaligned ( 0.33 ) and random ( 0.33 ) cannot be ruled out</a:t>
            </a:r>
          </a:p>
          <a:p>
            <a:pPr defTabSz="914400"/>
            <a:r>
              <a:rPr lang="en-US" dirty="0">
                <a:solidFill>
                  <a:srgbClr val="292934"/>
                </a:solidFill>
                <a:latin typeface="Garamond"/>
              </a:rPr>
              <a:t>	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329043" y="3210560"/>
            <a:ext cx="3794637" cy="1412434"/>
            <a:chOff x="5323066" y="488563"/>
            <a:chExt cx="3794637" cy="1412434"/>
          </a:xfrm>
        </p:grpSpPr>
        <p:sp>
          <p:nvSpPr>
            <p:cNvPr id="18" name="TextBox 17"/>
            <p:cNvSpPr txBox="1"/>
            <p:nvPr/>
          </p:nvSpPr>
          <p:spPr>
            <a:xfrm>
              <a:off x="6732925" y="700668"/>
              <a:ext cx="238477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292934"/>
                  </a:solidFill>
                  <a:latin typeface="Garamond"/>
                </a:rPr>
                <a:t>Simulation:</a:t>
              </a:r>
              <a:r>
                <a:rPr lang="en-US" dirty="0" smtClean="0">
                  <a:solidFill>
                    <a:srgbClr val="292934"/>
                  </a:solidFill>
                  <a:latin typeface="Garamond"/>
                </a:rPr>
                <a:t> outflows &amp; B-fields aligned between 70–90º (preferentially misaligned)</a:t>
              </a:r>
              <a:endParaRPr lang="en-US" dirty="0">
                <a:solidFill>
                  <a:srgbClr val="292934"/>
                </a:solidFill>
                <a:latin typeface="Garamond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 flipV="1">
              <a:off x="5323066" y="488563"/>
              <a:ext cx="1409860" cy="507117"/>
            </a:xfrm>
            <a:prstGeom prst="straightConnector1">
              <a:avLst/>
            </a:prstGeom>
            <a:ln w="12700" cmpd="sng">
              <a:solidFill>
                <a:srgbClr val="152BC3"/>
              </a:solidFill>
              <a:tailEnd type="stealth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3763427" y="5220825"/>
            <a:ext cx="32575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b="1" dirty="0" smtClean="0">
                <a:solidFill>
                  <a:srgbClr val="292934"/>
                </a:solidFill>
              </a:rPr>
              <a:t>Hull+ </a:t>
            </a:r>
            <a:r>
              <a:rPr lang="en-US" dirty="0" smtClean="0">
                <a:solidFill>
                  <a:srgbClr val="292934"/>
                </a:solidFill>
              </a:rPr>
              <a:t>2013, ApJ, 768, 159</a:t>
            </a:r>
          </a:p>
          <a:p>
            <a:pPr algn="ctr" defTabSz="914400"/>
            <a:r>
              <a:rPr lang="en-US" sz="1500" dirty="0" smtClean="0">
                <a:solidFill>
                  <a:srgbClr val="292934"/>
                </a:solidFill>
              </a:rPr>
              <a:t>(updated version: July ‘13)</a:t>
            </a:r>
          </a:p>
        </p:txBody>
      </p:sp>
    </p:spTree>
    <p:extLst>
      <p:ext uri="{BB962C8B-B14F-4D97-AF65-F5344CB8AC3E}">
        <p14:creationId xmlns:p14="http://schemas.microsoft.com/office/powerpoint/2010/main" val="42252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Magnetized star formation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B-fields vs. outflows: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multi-scale comparisons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Outflows/jets/disks and B-fields are randomly aligned</a:t>
            </a:r>
            <a:endParaRPr lang="en-US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TADPOL survey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CARMA 1mm full-Stokes polarization system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TADPOL results</a:t>
            </a:r>
          </a:p>
          <a:p>
            <a:pPr lvl="2"/>
            <a:endParaRPr lang="en-US" dirty="0"/>
          </a:p>
          <a:p>
            <a:r>
              <a:rPr lang="en-US" b="1" dirty="0" smtClean="0"/>
              <a:t>B-fields: </a:t>
            </a:r>
            <a:r>
              <a:rPr lang="en-US" dirty="0" smtClean="0"/>
              <a:t>multi-scale comparisons</a:t>
            </a:r>
          </a:p>
          <a:p>
            <a:pPr lvl="1"/>
            <a:r>
              <a:rPr lang="en-US" dirty="0"/>
              <a:t>Cloud </a:t>
            </a:r>
            <a:r>
              <a:rPr lang="en-US" dirty="0">
                <a:sym typeface="Wingdings"/>
              </a:rPr>
              <a:t> core  envelope  disk</a:t>
            </a: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310925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908" y="1552100"/>
            <a:ext cx="3696744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r>
              <a:rPr lang="en-US" sz="9000" b="1" dirty="0"/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Li+ 2009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38807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52301"/>
            <a:ext cx="9144000" cy="990600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 smtClean="0"/>
              <a:t>Large </a:t>
            </a:r>
            <a:r>
              <a:rPr lang="en-US" sz="3200" b="1" dirty="0" smtClean="0">
                <a:sym typeface="Wingdings"/>
              </a:rPr>
              <a:t></a:t>
            </a:r>
            <a:r>
              <a:rPr lang="en-US" sz="3200" b="1" dirty="0" smtClean="0"/>
              <a:t> medium</a:t>
            </a:r>
            <a:r>
              <a:rPr lang="en-US" sz="3200" dirty="0" smtClean="0"/>
              <a:t> </a:t>
            </a:r>
            <a:r>
              <a:rPr lang="en-US" sz="3200" b="1" dirty="0" smtClean="0"/>
              <a:t>scale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Consistent B-field in clouds &amp; cores</a:t>
            </a:r>
            <a:endParaRPr lang="en-US" sz="3200" dirty="0"/>
          </a:p>
        </p:txBody>
      </p:sp>
      <p:pic>
        <p:nvPicPr>
          <p:cNvPr id="4" name="Content Placeholder 3" descr="li_polarization.pd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5" t="25094" r="5556" b="29376"/>
          <a:stretch/>
        </p:blipFill>
        <p:spPr>
          <a:xfrm>
            <a:off x="1193800" y="1586687"/>
            <a:ext cx="6781800" cy="4083039"/>
          </a:xfrm>
        </p:spPr>
      </p:pic>
      <p:sp>
        <p:nvSpPr>
          <p:cNvPr id="5" name="TextBox 4"/>
          <p:cNvSpPr txBox="1"/>
          <p:nvPr/>
        </p:nvSpPr>
        <p:spPr>
          <a:xfrm>
            <a:off x="6532762" y="5629057"/>
            <a:ext cx="204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H.-b. Li+ 2009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0100" y="5851823"/>
            <a:ext cx="210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Sub-mm CSO data</a:t>
            </a: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n ~ 10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5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cm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-3</a:t>
            </a:r>
            <a:endParaRPr lang="en-US" b="1" dirty="0" smtClean="0">
              <a:solidFill>
                <a:srgbClr val="292934"/>
              </a:solidFill>
              <a:latin typeface="Garamond"/>
            </a:endParaRP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L ~ 0.3 pc</a:t>
            </a:r>
            <a:endParaRPr lang="en-US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400" y="5864523"/>
            <a:ext cx="143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Optical data</a:t>
            </a: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n ~ 1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b="1" dirty="0" smtClean="0">
                <a:solidFill>
                  <a:srgbClr val="292934"/>
                </a:solidFill>
                <a:latin typeface="Garamond"/>
              </a:rPr>
              <a:t>cm</a:t>
            </a:r>
            <a:r>
              <a:rPr lang="en-US" b="1" baseline="30000" dirty="0" smtClean="0">
                <a:solidFill>
                  <a:srgbClr val="292934"/>
                </a:solidFill>
                <a:latin typeface="Garamond"/>
              </a:rPr>
              <a:t>-3</a:t>
            </a:r>
            <a:endParaRPr lang="en-US" b="1" dirty="0" smtClean="0">
              <a:solidFill>
                <a:srgbClr val="292934"/>
              </a:solidFill>
              <a:latin typeface="Garamond"/>
            </a:endParaRPr>
          </a:p>
          <a:p>
            <a:pPr defTabSz="914400"/>
            <a:r>
              <a:rPr lang="en-US" b="1" dirty="0" smtClean="0">
                <a:solidFill>
                  <a:srgbClr val="292934"/>
                </a:solidFill>
                <a:latin typeface="Garamond"/>
              </a:rPr>
              <a:t>L ~ 100 pc</a:t>
            </a:r>
            <a:endParaRPr lang="en-US" b="1" dirty="0">
              <a:solidFill>
                <a:srgbClr val="292934"/>
              </a:solidFill>
              <a:latin typeface="Garamond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498600" y="5371287"/>
            <a:ext cx="393700" cy="493236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372100" y="5104587"/>
            <a:ext cx="673100" cy="759936"/>
          </a:xfrm>
          <a:prstGeom prst="straightConnector1">
            <a:avLst/>
          </a:prstGeom>
          <a:ln w="28575" cmpd="sng">
            <a:gradFill flip="none" rotWithShape="1">
              <a:gsLst>
                <a:gs pos="0">
                  <a:schemeClr val="tx1"/>
                </a:gs>
                <a:gs pos="48000">
                  <a:srgbClr val="FFFFFF"/>
                </a:gs>
              </a:gsLst>
              <a:lin ang="0" scaled="1"/>
              <a:tileRect/>
            </a:gra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447800" y="3839389"/>
            <a:ext cx="1930400" cy="5834"/>
          </a:xfrm>
          <a:prstGeom prst="straightConnector1">
            <a:avLst/>
          </a:prstGeom>
          <a:ln w="19050" cmpd="sng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2847" y="3813472"/>
            <a:ext cx="1859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000" b="1" dirty="0" smtClean="0">
                <a:solidFill>
                  <a:srgbClr val="FFFFFF"/>
                </a:solidFill>
                <a:latin typeface="Arial"/>
                <a:cs typeface="Arial"/>
              </a:rPr>
              <a:t>~0.3 pc</a:t>
            </a:r>
            <a:endParaRPr lang="en-US" sz="2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498600" y="3263087"/>
            <a:ext cx="304800" cy="2588736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 rot="1567991">
            <a:off x="6029009" y="4765978"/>
            <a:ext cx="828675" cy="859254"/>
            <a:chOff x="6664325" y="4735096"/>
            <a:chExt cx="828675" cy="85925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972300" y="5270500"/>
              <a:ext cx="508000" cy="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664325" y="47350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aramond"/>
                </a:rPr>
                <a:t>E</a:t>
              </a:r>
              <a:endParaRPr lang="en-US" sz="16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26300" y="5255796"/>
              <a:ext cx="2667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292934"/>
                  </a:solidFill>
                  <a:latin typeface="Garamond"/>
                </a:rPr>
                <a:t>B</a:t>
              </a:r>
              <a:endParaRPr lang="en-US" sz="16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rot="17710348">
            <a:off x="3599285" y="1562629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bg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FFFFFF"/>
                  </a:solidFill>
                  <a:latin typeface="Garamond"/>
                </a:rPr>
                <a:t>E,B</a:t>
              </a:r>
              <a:endParaRPr lang="en-US" sz="1600" b="1" dirty="0">
                <a:solidFill>
                  <a:srgbClr val="FFFFFF"/>
                </a:solidFill>
                <a:latin typeface="Garamon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829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444997" y="2628891"/>
            <a:ext cx="4389967" cy="184785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Large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 smtClean="0"/>
              <a:t>medium scale</a:t>
            </a:r>
            <a:r>
              <a:rPr lang="en-US" dirty="0"/>
              <a:t>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</a:t>
            </a:r>
            <a:r>
              <a:rPr lang="en-US" dirty="0" smtClean="0"/>
              <a:t>onsistent </a:t>
            </a:r>
            <a:r>
              <a:rPr lang="en-US" dirty="0"/>
              <a:t>B-</a:t>
            </a:r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694850" y="266411"/>
            <a:ext cx="21082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200" b="1" dirty="0" err="1" smtClean="0">
                <a:solidFill>
                  <a:srgbClr val="292934"/>
                </a:solidFill>
                <a:latin typeface="Garamond"/>
              </a:rPr>
              <a:t>B</a:t>
            </a:r>
            <a:r>
              <a:rPr lang="en-US" sz="2200" b="1" baseline="-25000" dirty="0" err="1" smtClean="0">
                <a:solidFill>
                  <a:srgbClr val="292934"/>
                </a:solidFill>
                <a:latin typeface="Garamond"/>
              </a:rPr>
              <a:t>amb</a:t>
            </a:r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 (</a:t>
            </a:r>
            <a:r>
              <a:rPr lang="en-US" sz="2200" b="1" dirty="0" err="1" smtClean="0">
                <a:solidFill>
                  <a:srgbClr val="292934"/>
                </a:solidFill>
                <a:latin typeface="Garamond"/>
              </a:rPr>
              <a:t>deg</a:t>
            </a:r>
            <a:r>
              <a:rPr lang="en-US" sz="2200" b="1" dirty="0" smtClean="0">
                <a:solidFill>
                  <a:srgbClr val="292934"/>
                </a:solidFill>
                <a:latin typeface="Garamond"/>
              </a:rPr>
              <a:t>)</a:t>
            </a:r>
            <a:endParaRPr lang="en-US" sz="22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-823373" y="3002943"/>
            <a:ext cx="210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800" b="1" dirty="0" err="1" smtClean="0">
                <a:solidFill>
                  <a:srgbClr val="292934"/>
                </a:solidFill>
                <a:latin typeface="Garamond"/>
              </a:rPr>
              <a:t>B</a:t>
            </a:r>
            <a:r>
              <a:rPr lang="en-US" sz="2800" b="1" baseline="-25000" dirty="0" err="1" smtClean="0">
                <a:solidFill>
                  <a:srgbClr val="292934"/>
                </a:solidFill>
                <a:latin typeface="Garamond"/>
              </a:rPr>
              <a:t>core</a:t>
            </a:r>
            <a:r>
              <a:rPr lang="en-US" sz="2800" b="1" dirty="0" smtClean="0">
                <a:solidFill>
                  <a:srgbClr val="292934"/>
                </a:solidFill>
                <a:latin typeface="Garamond"/>
              </a:rPr>
              <a:t> (</a:t>
            </a:r>
            <a:r>
              <a:rPr lang="en-US" sz="2800" b="1" dirty="0" err="1" smtClean="0">
                <a:solidFill>
                  <a:srgbClr val="292934"/>
                </a:solidFill>
                <a:latin typeface="Garamond"/>
              </a:rPr>
              <a:t>deg</a:t>
            </a:r>
            <a:r>
              <a:rPr lang="en-US" sz="2800" b="1" dirty="0" smtClean="0">
                <a:solidFill>
                  <a:srgbClr val="292934"/>
                </a:solidFill>
                <a:latin typeface="Garamond"/>
              </a:rPr>
              <a:t>)</a:t>
            </a:r>
            <a:endParaRPr lang="en-US" sz="28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19400" y="5947312"/>
            <a:ext cx="116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Li+ 2009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52642" y="709073"/>
            <a:ext cx="3732521" cy="6154944"/>
            <a:chOff x="352642" y="455081"/>
            <a:chExt cx="3732521" cy="6154944"/>
          </a:xfrm>
        </p:grpSpPr>
        <p:pic>
          <p:nvPicPr>
            <p:cNvPr id="24" name="Picture 23" descr="li_etal_correlation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13" t="1295" r="1917" b="6207"/>
            <a:stretch/>
          </p:blipFill>
          <p:spPr>
            <a:xfrm>
              <a:off x="878417" y="455081"/>
              <a:ext cx="3206746" cy="6053669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591813" y="4683668"/>
              <a:ext cx="32893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aramond"/>
                </a:rPr>
                <a:t>0</a:t>
              </a:r>
              <a:endParaRPr lang="en-US" sz="24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52642" y="6148360"/>
              <a:ext cx="5758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aramond"/>
                </a:rPr>
                <a:t>-90</a:t>
              </a:r>
              <a:endParaRPr lang="en-US" sz="2400" b="1" dirty="0">
                <a:solidFill>
                  <a:srgbClr val="292934"/>
                </a:solidFill>
                <a:latin typeface="Garamond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79570" y="3198083"/>
              <a:ext cx="47320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2400" b="1" dirty="0" smtClean="0">
                  <a:solidFill>
                    <a:srgbClr val="292934"/>
                  </a:solidFill>
                  <a:latin typeface="Garamond"/>
                </a:rPr>
                <a:t>90</a:t>
              </a:r>
              <a:endParaRPr lang="en-US" sz="2400" b="1" dirty="0">
                <a:solidFill>
                  <a:srgbClr val="292934"/>
                </a:solidFill>
                <a:latin typeface="Garamond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946421" y="668494"/>
            <a:ext cx="3289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aramond"/>
              </a:rPr>
              <a:t>0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49058" y="670488"/>
            <a:ext cx="595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aramond"/>
              </a:rPr>
              <a:t>180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77123" y="685303"/>
            <a:ext cx="4732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400" b="1" dirty="0" smtClean="0">
                <a:solidFill>
                  <a:srgbClr val="292934"/>
                </a:solidFill>
                <a:latin typeface="Garamond"/>
              </a:rPr>
              <a:t>90</a:t>
            </a:r>
            <a:endParaRPr lang="en-US" sz="24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42709" y="6238852"/>
            <a:ext cx="152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smtClean="0">
                <a:solidFill>
                  <a:srgbClr val="292934"/>
                </a:solidFill>
                <a:latin typeface="Garamond"/>
              </a:rPr>
              <a:t>H.-b. Li+ 2009</a:t>
            </a:r>
            <a:endParaRPr lang="en-US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15402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comparisons: B-fields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4281" y="1552100"/>
            <a:ext cx="3526371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r>
              <a:rPr lang="en-US" sz="9000" b="1" dirty="0"/>
              <a:t> </a:t>
            </a:r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rgbClr val="292934"/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919231" y="2332076"/>
            <a:ext cx="930547" cy="179558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8389" y="2912076"/>
            <a:ext cx="293205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800" b="1" dirty="0" smtClean="0">
                <a:solidFill>
                  <a:srgbClr val="292934"/>
                </a:solidFill>
              </a:rPr>
              <a:t>CONSISTENT</a:t>
            </a:r>
          </a:p>
          <a:p>
            <a:pPr lvl="0"/>
            <a:endParaRPr lang="en-US" sz="1000" b="1" dirty="0">
              <a:solidFill>
                <a:srgbClr val="292934"/>
              </a:solidFill>
            </a:endParaRPr>
          </a:p>
          <a:p>
            <a:pPr defTabSz="91440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Hua-bai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Li+ 2009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613547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Future</a:t>
            </a:r>
            <a:r>
              <a:rPr lang="en-US" dirty="0" smtClean="0"/>
              <a:t> multi-scale comparison: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latin typeface="Garamond"/>
              </a:rPr>
              <a:t>0.1 pc</a:t>
            </a:r>
          </a:p>
          <a:p>
            <a:pPr algn="r"/>
            <a:endParaRPr lang="en-US" b="1" dirty="0"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 AU</a:t>
            </a:r>
            <a:endParaRPr lang="en-US" sz="3500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3722561"/>
            <a:ext cx="930547" cy="1390488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8195" y="3915974"/>
            <a:ext cx="24724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SCUBA/CSO +</a:t>
            </a:r>
          </a:p>
          <a:p>
            <a:r>
              <a:rPr lang="en-US" sz="2500" dirty="0" smtClean="0"/>
              <a:t>CARMA/SMA</a:t>
            </a:r>
            <a:endParaRPr lang="en-US" sz="2500" dirty="0"/>
          </a:p>
        </p:txBody>
      </p:sp>
      <p:sp>
        <p:nvSpPr>
          <p:cNvPr id="7" name="TextBox 6"/>
          <p:cNvSpPr txBox="1"/>
          <p:nvPr/>
        </p:nvSpPr>
        <p:spPr>
          <a:xfrm rot="19240276">
            <a:off x="7162593" y="3734422"/>
            <a:ext cx="24724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Consistent?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185623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Future</a:t>
            </a:r>
            <a:r>
              <a:rPr lang="en-US" dirty="0" smtClean="0"/>
              <a:t> multi-scale comparison: B-fields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BFBFBF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BFBFBF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latin typeface="Garamond"/>
            </a:endParaRPr>
          </a:p>
          <a:p>
            <a:pPr algn="r"/>
            <a:r>
              <a:rPr lang="en-US" sz="4500" b="1" dirty="0" smtClean="0">
                <a:latin typeface="Garamond"/>
              </a:rPr>
              <a:t>1000 AU</a:t>
            </a:r>
          </a:p>
          <a:p>
            <a:pPr algn="r"/>
            <a:endParaRPr lang="en-US" b="1" dirty="0">
              <a:latin typeface="Garamond"/>
            </a:endParaRPr>
          </a:p>
          <a:p>
            <a:pPr algn="r"/>
            <a:r>
              <a:rPr lang="en-US" sz="3500" b="1" dirty="0" smtClean="0">
                <a:latin typeface="Garamond"/>
              </a:rPr>
              <a:t>100 AU</a:t>
            </a:r>
            <a:endParaRPr lang="en-US" sz="3500" b="1" dirty="0">
              <a:latin typeface="Garamond"/>
            </a:endParaRPr>
          </a:p>
        </p:txBody>
      </p:sp>
      <p:sp>
        <p:nvSpPr>
          <p:cNvPr id="9" name="Curved Left Arrow 8"/>
          <p:cNvSpPr/>
          <p:nvPr/>
        </p:nvSpPr>
        <p:spPr>
          <a:xfrm>
            <a:off x="3820652" y="4780886"/>
            <a:ext cx="930547" cy="120222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79419" y="4875530"/>
            <a:ext cx="40388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CARMA/SMA +</a:t>
            </a:r>
          </a:p>
          <a:p>
            <a:r>
              <a:rPr lang="en-US" sz="2500" dirty="0" smtClean="0"/>
              <a:t>ALMA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406221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Magnetized star formation</a:t>
            </a:r>
          </a:p>
          <a:p>
            <a:endParaRPr lang="en-US" dirty="0"/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B-fields vs. outflows: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multi-scale comparisons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Outflows/jets/disks and B-fields are randomly aligned</a:t>
            </a:r>
            <a:endParaRPr lang="en-US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TADPOL survey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CARMA 1mm full-Stokes polarization system</a:t>
            </a:r>
          </a:p>
          <a:p>
            <a:pPr lvl="2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TADPOL results</a:t>
            </a:r>
          </a:p>
          <a:p>
            <a:pPr lvl="2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B-fields: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Cloud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sym typeface="Wingdings"/>
              </a:rPr>
              <a:t> core  envelope  disk</a:t>
            </a: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310925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032" y="549610"/>
            <a:ext cx="9141190" cy="6506432"/>
          </a:xfrm>
        </p:spPr>
        <p:txBody>
          <a:bodyPr>
            <a:normAutofit fontScale="70000" lnSpcReduction="20000"/>
          </a:bodyPr>
          <a:lstStyle/>
          <a:p>
            <a:endParaRPr lang="en-US" dirty="0" smtClean="0"/>
          </a:p>
          <a:p>
            <a:endParaRPr lang="en-US" sz="1300" dirty="0" smtClean="0"/>
          </a:p>
          <a:p>
            <a:r>
              <a:rPr lang="en-US" sz="3400" dirty="0" smtClean="0"/>
              <a:t>B-fields are either </a:t>
            </a:r>
            <a:r>
              <a:rPr lang="en-US" sz="3400" b="1" dirty="0" smtClean="0"/>
              <a:t>preferentially misaligned</a:t>
            </a:r>
            <a:r>
              <a:rPr lang="en-US" sz="3400" dirty="0" smtClean="0"/>
              <a:t> (perp.) or</a:t>
            </a:r>
            <a:r>
              <a:rPr lang="en-US" sz="3400" b="1" dirty="0" smtClean="0"/>
              <a:t> randomly </a:t>
            </a:r>
            <a:r>
              <a:rPr lang="en-US" sz="3400" b="1" dirty="0"/>
              <a:t>aligned </a:t>
            </a:r>
            <a:r>
              <a:rPr lang="en-US" sz="3400" dirty="0" smtClean="0"/>
              <a:t>with respect to outflows at the ~1000 AU scale</a:t>
            </a:r>
          </a:p>
          <a:p>
            <a:pPr lvl="1"/>
            <a:r>
              <a:rPr lang="en-US" sz="3000" dirty="0" smtClean="0"/>
              <a:t>Thus, </a:t>
            </a:r>
            <a:r>
              <a:rPr lang="en-US" sz="3000" dirty="0" err="1" smtClean="0"/>
              <a:t>circumstellar</a:t>
            </a:r>
            <a:r>
              <a:rPr lang="en-US" sz="3000" dirty="0" smtClean="0"/>
              <a:t> disks are misaligned with fields in the cores from which they formed</a:t>
            </a:r>
            <a:r>
              <a:rPr lang="en-US" sz="3000" dirty="0"/>
              <a:t/>
            </a:r>
            <a:br>
              <a:rPr lang="en-US" sz="3000" dirty="0"/>
            </a:br>
            <a:endParaRPr lang="en-US" sz="3000" b="1" dirty="0" smtClean="0"/>
          </a:p>
          <a:p>
            <a:r>
              <a:rPr lang="en-US" sz="3400" dirty="0" smtClean="0"/>
              <a:t>Questions:</a:t>
            </a:r>
          </a:p>
          <a:p>
            <a:pPr lvl="1"/>
            <a:r>
              <a:rPr lang="en-US" sz="3000" dirty="0" smtClean="0"/>
              <a:t>Why are B-fields and outflows randomly aligned (turbulence?)</a:t>
            </a:r>
          </a:p>
          <a:p>
            <a:pPr lvl="1"/>
            <a:r>
              <a:rPr lang="en-US" sz="3000" dirty="0" smtClean="0"/>
              <a:t>Will disk-scale B-field measurements unite the two tales?</a:t>
            </a:r>
            <a:br>
              <a:rPr lang="en-US" sz="3000" dirty="0" smtClean="0"/>
            </a:br>
            <a:endParaRPr lang="en-US" sz="3400" dirty="0" smtClean="0"/>
          </a:p>
          <a:p>
            <a:r>
              <a:rPr lang="en-US" sz="3400" dirty="0" smtClean="0"/>
              <a:t>Future work:</a:t>
            </a:r>
          </a:p>
          <a:p>
            <a:pPr lvl="1"/>
            <a:r>
              <a:rPr lang="en-US" sz="3000" dirty="0" smtClean="0"/>
              <a:t>Compare B-fields at SCUBA </a:t>
            </a:r>
            <a:r>
              <a:rPr lang="en-US" sz="3000" dirty="0" smtClean="0">
                <a:sym typeface="Wingdings"/>
              </a:rPr>
              <a:t> CARMA scales</a:t>
            </a:r>
          </a:p>
          <a:p>
            <a:pPr lvl="1"/>
            <a:r>
              <a:rPr lang="en-US" sz="3000" dirty="0" smtClean="0">
                <a:sym typeface="Wingdings"/>
              </a:rPr>
              <a:t>Compare B-fields at CARMA  ALMA scales</a:t>
            </a:r>
          </a:p>
          <a:p>
            <a:pPr lvl="1"/>
            <a:r>
              <a:rPr lang="en-US" sz="3000" dirty="0"/>
              <a:t>Compare polarization in filaments with ALMA </a:t>
            </a:r>
            <a:r>
              <a:rPr lang="en-US" sz="3000" dirty="0" smtClean="0"/>
              <a:t>data</a:t>
            </a:r>
            <a:endParaRPr lang="en-US" sz="3000" dirty="0">
              <a:sym typeface="Wingdings"/>
            </a:endParaRPr>
          </a:p>
          <a:p>
            <a:pPr lvl="1"/>
            <a:endParaRPr lang="en-US" sz="3000" dirty="0">
              <a:sym typeface="Wingdings"/>
            </a:endParaRPr>
          </a:p>
          <a:p>
            <a:r>
              <a:rPr lang="en-US" sz="3400" dirty="0"/>
              <a:t>CARMA 1 mm polarization system is </a:t>
            </a:r>
            <a:r>
              <a:rPr lang="en-US" sz="3400" dirty="0" smtClean="0"/>
              <a:t>online and accepting proposals</a:t>
            </a:r>
            <a:endParaRPr lang="en-US" sz="3000" dirty="0" smtClean="0">
              <a:sym typeface="Wingdings"/>
            </a:endParaRPr>
          </a:p>
          <a:p>
            <a:pPr lvl="1"/>
            <a:endParaRPr lang="en-US" sz="1400" b="1" dirty="0" smtClean="0"/>
          </a:p>
          <a:p>
            <a:r>
              <a:rPr lang="en-US" sz="3000" b="1" dirty="0"/>
              <a:t>TADPOL first results: </a:t>
            </a:r>
            <a:r>
              <a:rPr lang="en-US" sz="3000" dirty="0">
                <a:hlinkClick r:id="rId3"/>
              </a:rPr>
              <a:t>ApJ, 768, 159</a:t>
            </a:r>
            <a:endParaRPr lang="en-US" sz="3000" dirty="0"/>
          </a:p>
          <a:p>
            <a:r>
              <a:rPr lang="en-US" sz="3000" b="1" dirty="0"/>
              <a:t>TADPOL survey</a:t>
            </a:r>
            <a:r>
              <a:rPr lang="en-US" sz="3000" dirty="0"/>
              <a:t> (CARMA key project): </a:t>
            </a:r>
            <a:r>
              <a:rPr lang="en-US" sz="3000" dirty="0">
                <a:hlinkClick r:id="rId4" action="ppaction://hlinkfile"/>
              </a:rPr>
              <a:t>tadpol.astro.illinois.edu</a:t>
            </a:r>
            <a:endParaRPr lang="en-US" sz="3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232" y="72136"/>
            <a:ext cx="8229600" cy="9906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97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4704"/>
            <a:ext cx="8229600" cy="48768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endParaRPr lang="en-US" sz="3200" dirty="0" smtClean="0"/>
          </a:p>
          <a:p>
            <a:pPr marL="0" indent="0" algn="ctr">
              <a:buNone/>
            </a:pPr>
            <a:r>
              <a:rPr lang="en-US" sz="3200" b="1" dirty="0" smtClean="0">
                <a:solidFill>
                  <a:schemeClr val="tx2"/>
                </a:solidFill>
              </a:rPr>
              <a:t>Fin</a:t>
            </a:r>
            <a:endParaRPr lang="en-US" sz="32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4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77695" y="213688"/>
            <a:ext cx="6577013" cy="6616700"/>
            <a:chOff x="2384425" y="241300"/>
            <a:chExt cx="6577013" cy="6616700"/>
          </a:xfrm>
        </p:grpSpPr>
        <p:pic>
          <p:nvPicPr>
            <p:cNvPr id="50177" name="Picture 2" descr="peyeyra_pg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44" t="34851" r="13544" b="38467"/>
            <a:stretch>
              <a:fillRect/>
            </a:stretch>
          </p:blipFill>
          <p:spPr bwMode="auto">
            <a:xfrm>
              <a:off x="2384425" y="241300"/>
              <a:ext cx="2733675" cy="121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8" name="Picture 3" descr="peyeyra_pg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0" t="1459" r="1195" b="37662"/>
            <a:stretch>
              <a:fillRect/>
            </a:stretch>
          </p:blipFill>
          <p:spPr bwMode="auto">
            <a:xfrm>
              <a:off x="4419600" y="1446213"/>
              <a:ext cx="2806700" cy="2744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179" name="Picture 4" descr="peyeyra_pg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5" t="1471" b="43510"/>
            <a:stretch>
              <a:fillRect/>
            </a:stretch>
          </p:blipFill>
          <p:spPr bwMode="auto">
            <a:xfrm>
              <a:off x="6173788" y="4156075"/>
              <a:ext cx="2787650" cy="2701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0180" name="Picture 5" descr="peyeyra_pg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" r="52248" b="62622"/>
          <a:stretch>
            <a:fillRect/>
          </a:stretch>
        </p:blipFill>
        <p:spPr bwMode="auto">
          <a:xfrm>
            <a:off x="366105" y="2260600"/>
            <a:ext cx="4114800" cy="397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1392" y="6165083"/>
            <a:ext cx="372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dirty="0" err="1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Pereyra</a:t>
            </a:r>
            <a:r>
              <a:rPr lang="en-US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 &amp; </a:t>
            </a:r>
            <a:r>
              <a:rPr lang="en-US" dirty="0" err="1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Magalhães</a:t>
            </a:r>
            <a:r>
              <a:rPr lang="en-US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 2004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702300" y="228600"/>
            <a:ext cx="28194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dirty="0" smtClean="0">
                <a:solidFill>
                  <a:srgbClr val="D2533C"/>
                </a:solidFill>
                <a:latin typeface="Garamond"/>
                <a:ea typeface="ＭＳ Ｐゴシック"/>
              </a:rPr>
              <a:t>Large-scale: ordered fields</a:t>
            </a:r>
            <a:endParaRPr lang="en-US" dirty="0">
              <a:solidFill>
                <a:srgbClr val="D2533C"/>
              </a:solidFill>
              <a:latin typeface="Garamond"/>
              <a:ea typeface="ＭＳ Ｐゴシック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2483" y="2349500"/>
            <a:ext cx="369332" cy="3746500"/>
            <a:chOff x="121762" y="2349500"/>
            <a:chExt cx="369332" cy="374650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443962" y="2349500"/>
              <a:ext cx="1" cy="374650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triangle" w="lg" len="med"/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 rot="5400000">
              <a:off x="-52670" y="4067360"/>
              <a:ext cx="718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b="1" dirty="0" smtClean="0">
                  <a:solidFill>
                    <a:srgbClr val="000000"/>
                  </a:solidFill>
                  <a:latin typeface="Garamond"/>
                  <a:ea typeface="ＭＳ Ｐゴシック"/>
                  <a:cs typeface="Garamond"/>
                </a:rPr>
                <a:t>10 pc</a:t>
              </a:r>
              <a:endParaRPr lang="en-US" b="1" dirty="0">
                <a:solidFill>
                  <a:srgbClr val="000000"/>
                </a:solidFill>
                <a:latin typeface="Garamond"/>
                <a:ea typeface="ＭＳ Ｐゴシック"/>
                <a:cs typeface="Garamond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 rot="3150380">
            <a:off x="5323925" y="6025578"/>
            <a:ext cx="591148" cy="535624"/>
            <a:chOff x="6985000" y="4734876"/>
            <a:chExt cx="591148" cy="535624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6985000" y="4832350"/>
              <a:ext cx="0" cy="438150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7023976" y="4734876"/>
              <a:ext cx="552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sz="1600" b="1" dirty="0" smtClean="0">
                  <a:solidFill>
                    <a:srgbClr val="000000"/>
                  </a:solidFill>
                  <a:latin typeface="Times New Roman"/>
                  <a:ea typeface="ＭＳ Ｐゴシック"/>
                </a:rPr>
                <a:t>E,B</a:t>
              </a:r>
              <a:endParaRPr lang="en-US" sz="1600" b="1" dirty="0">
                <a:solidFill>
                  <a:srgbClr val="000000"/>
                </a:solidFill>
                <a:latin typeface="Times New Roman"/>
                <a:ea typeface="ＭＳ Ｐゴシック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294310" y="1844069"/>
            <a:ext cx="372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2400" dirty="0" err="1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Musca</a:t>
            </a:r>
            <a:r>
              <a:rPr lang="en-US" sz="2400" dirty="0" smtClean="0">
                <a:solidFill>
                  <a:srgbClr val="000000"/>
                </a:solidFill>
                <a:latin typeface="Garamond"/>
                <a:ea typeface="ＭＳ Ｐゴシック"/>
                <a:cs typeface="Garamond"/>
              </a:rPr>
              <a:t> dark cloud</a:t>
            </a:r>
            <a:endParaRPr lang="en-US" sz="2400" dirty="0">
              <a:solidFill>
                <a:srgbClr val="000000"/>
              </a:solidFill>
              <a:latin typeface="Garamond"/>
              <a:ea typeface="ＭＳ Ｐゴシック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316083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res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2000"/>
            <a:ext cx="91440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63337" y="6420308"/>
            <a:ext cx="277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Credit: Bill Saxton</a:t>
            </a:r>
            <a:r>
              <a:rPr lang="en-US" dirty="0">
                <a:solidFill>
                  <a:schemeClr val="bg1"/>
                </a:solidFill>
                <a:latin typeface="Garamond"/>
                <a:cs typeface="Garamond"/>
              </a:rPr>
              <a:t>,</a:t>
            </a:r>
            <a:r>
              <a:rPr lang="en-US" dirty="0" smtClean="0">
                <a:solidFill>
                  <a:schemeClr val="bg1"/>
                </a:solidFill>
                <a:latin typeface="Garamond"/>
                <a:cs typeface="Garamond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aramond"/>
                <a:cs typeface="Garamond"/>
              </a:rPr>
              <a:t>CfA</a:t>
            </a:r>
            <a:endParaRPr lang="en-US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48349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BFBFBF"/>
                </a:solidFill>
              </a:rPr>
              <a:t>Magnetized star formation</a:t>
            </a:r>
          </a:p>
          <a:p>
            <a:endParaRPr lang="en-US" dirty="0"/>
          </a:p>
          <a:p>
            <a:r>
              <a:rPr lang="en-US" b="1" dirty="0" smtClean="0"/>
              <a:t>B-fields vs. outflows: </a:t>
            </a:r>
            <a:r>
              <a:rPr lang="en-US" dirty="0" smtClean="0"/>
              <a:t>multi-scale comparisons</a:t>
            </a:r>
            <a:endParaRPr lang="en-US" dirty="0"/>
          </a:p>
          <a:p>
            <a:pPr lvl="1"/>
            <a:r>
              <a:rPr lang="en-US" dirty="0" smtClean="0"/>
              <a:t>Outflows/jets/disks and B-fields are randomly aligned</a:t>
            </a:r>
            <a:endParaRPr lang="en-US" b="1" dirty="0" smtClean="0"/>
          </a:p>
          <a:p>
            <a:pPr lvl="1"/>
            <a:r>
              <a:rPr lang="en-US" b="1" dirty="0" smtClean="0"/>
              <a:t>TADPOL survey</a:t>
            </a:r>
            <a:endParaRPr lang="en-US" b="1" dirty="0"/>
          </a:p>
          <a:p>
            <a:pPr lvl="2"/>
            <a:r>
              <a:rPr lang="en-US" dirty="0" smtClean="0"/>
              <a:t>CARMA 1mm full-Stokes polarization system</a:t>
            </a:r>
          </a:p>
          <a:p>
            <a:pPr lvl="2"/>
            <a:r>
              <a:rPr lang="en-US" dirty="0" smtClean="0"/>
              <a:t>TADPOL results</a:t>
            </a:r>
          </a:p>
          <a:p>
            <a:pPr lvl="2"/>
            <a:endParaRPr lang="en-US" dirty="0"/>
          </a:p>
          <a:p>
            <a:r>
              <a:rPr lang="en-US" b="1" dirty="0" smtClean="0">
                <a:solidFill>
                  <a:srgbClr val="BFBFBF"/>
                </a:solidFill>
              </a:rPr>
              <a:t>B-fields: </a:t>
            </a:r>
            <a:r>
              <a:rPr lang="en-US" dirty="0" smtClean="0">
                <a:solidFill>
                  <a:srgbClr val="BFBFBF"/>
                </a:solidFill>
              </a:rPr>
              <a:t>multi-scale comparisons</a:t>
            </a:r>
          </a:p>
          <a:p>
            <a:pPr lvl="1"/>
            <a:r>
              <a:rPr lang="en-US" dirty="0">
                <a:solidFill>
                  <a:srgbClr val="BFBFBF"/>
                </a:solidFill>
              </a:rPr>
              <a:t>Cloud </a:t>
            </a:r>
            <a:r>
              <a:rPr lang="en-US" dirty="0">
                <a:solidFill>
                  <a:srgbClr val="BFBFBF"/>
                </a:solidFill>
                <a:sym typeface="Wingdings"/>
              </a:rPr>
              <a:t> core  envelope  disk</a:t>
            </a:r>
          </a:p>
          <a:p>
            <a:pPr lvl="1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310925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Multi-scale comparisons: B-fields vs. outflows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0052" y="1552100"/>
            <a:ext cx="26906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0" b="1" dirty="0" smtClean="0">
                <a:solidFill>
                  <a:srgbClr val="292934"/>
                </a:solidFill>
                <a:latin typeface="Garamond"/>
              </a:rPr>
              <a:t>1 pc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6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0.1 pc</a:t>
            </a:r>
          </a:p>
          <a:p>
            <a:pPr algn="r"/>
            <a:endParaRPr lang="en-US" b="1" dirty="0">
              <a:solidFill>
                <a:schemeClr val="bg1">
                  <a:lumMod val="75000"/>
                </a:schemeClr>
              </a:solidFill>
              <a:latin typeface="Garamond"/>
            </a:endParaRPr>
          </a:p>
          <a:p>
            <a:pPr algn="r"/>
            <a:r>
              <a:rPr lang="en-US" sz="4500" b="1" dirty="0" smtClean="0">
                <a:solidFill>
                  <a:schemeClr val="bg1">
                    <a:lumMod val="75000"/>
                  </a:schemeClr>
                </a:solidFill>
                <a:latin typeface="Garamond"/>
              </a:rPr>
              <a:t>1000 AU</a:t>
            </a:r>
          </a:p>
          <a:p>
            <a:pPr algn="r"/>
            <a:endParaRPr lang="en-US" b="1" dirty="0">
              <a:solidFill>
                <a:srgbClr val="292934"/>
              </a:solidFill>
              <a:latin typeface="Garamond"/>
            </a:endParaRPr>
          </a:p>
          <a:p>
            <a:pPr algn="r"/>
            <a:r>
              <a:rPr lang="en-US" sz="3500" b="1" dirty="0" smtClean="0">
                <a:solidFill>
                  <a:srgbClr val="292934"/>
                </a:solidFill>
                <a:latin typeface="Garamond"/>
              </a:rPr>
              <a:t>100 AU</a:t>
            </a:r>
            <a:endParaRPr lang="en-US" sz="3500" b="1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8198" y="3804017"/>
            <a:ext cx="355902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000" b="1" dirty="0" smtClean="0">
                <a:solidFill>
                  <a:srgbClr val="292934"/>
                </a:solidFill>
                <a:latin typeface="Garamond"/>
              </a:rPr>
              <a:t>RANDOM</a:t>
            </a:r>
          </a:p>
          <a:p>
            <a:pPr lvl="0"/>
            <a:endParaRPr lang="en-US" sz="2500" b="1" dirty="0" smtClean="0">
              <a:solidFill>
                <a:srgbClr val="292934"/>
              </a:solidFill>
              <a:latin typeface="Garamond"/>
            </a:endParaRP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Ménard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&amp; </a:t>
            </a:r>
            <a:r>
              <a:rPr lang="en-US" sz="2500" dirty="0" err="1">
                <a:solidFill>
                  <a:srgbClr val="292934"/>
                </a:solidFill>
                <a:latin typeface="Garamond"/>
              </a:rPr>
              <a:t>Duchêne</a:t>
            </a:r>
            <a:r>
              <a:rPr lang="en-US" sz="2500" dirty="0">
                <a:solidFill>
                  <a:srgbClr val="292934"/>
                </a:solidFill>
                <a:latin typeface="Garamond"/>
              </a:rPr>
              <a:t> 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2004</a:t>
            </a:r>
          </a:p>
          <a:p>
            <a:pPr lvl="0"/>
            <a:r>
              <a:rPr lang="en-US" sz="2500" dirty="0" err="1" smtClean="0">
                <a:solidFill>
                  <a:srgbClr val="292934"/>
                </a:solidFill>
                <a:latin typeface="Garamond"/>
              </a:rPr>
              <a:t>Targon</a:t>
            </a:r>
            <a:r>
              <a:rPr lang="en-US" sz="2500" dirty="0" smtClean="0">
                <a:solidFill>
                  <a:srgbClr val="292934"/>
                </a:solidFill>
                <a:latin typeface="Garamond"/>
              </a:rPr>
              <a:t>+ 2011</a:t>
            </a:r>
            <a:endParaRPr lang="en-US" sz="2500" dirty="0">
              <a:solidFill>
                <a:srgbClr val="292934"/>
              </a:solidFill>
              <a:latin typeface="Garamond"/>
            </a:endParaRPr>
          </a:p>
        </p:txBody>
      </p:sp>
      <p:sp>
        <p:nvSpPr>
          <p:cNvPr id="7" name="Curved Left Arrow 6"/>
          <p:cNvSpPr/>
          <p:nvPr/>
        </p:nvSpPr>
        <p:spPr>
          <a:xfrm>
            <a:off x="3919231" y="2332076"/>
            <a:ext cx="930547" cy="36678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73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0123"/>
            <a:ext cx="8229600" cy="4876800"/>
          </a:xfrm>
        </p:spPr>
        <p:txBody>
          <a:bodyPr/>
          <a:lstStyle/>
          <a:p>
            <a:r>
              <a:rPr lang="en-US" dirty="0" smtClean="0"/>
              <a:t>Comparing orientations of large-scale B-field with disks/jets in   T </a:t>
            </a:r>
            <a:r>
              <a:rPr lang="en-US" dirty="0" err="1" smtClean="0"/>
              <a:t>Tauri</a:t>
            </a:r>
            <a:r>
              <a:rPr lang="en-US" dirty="0" smtClean="0"/>
              <a:t> stars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42771" y="424941"/>
            <a:ext cx="82296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D2533C"/>
                </a:solidFill>
                <a:latin typeface="Garamond"/>
              </a:rPr>
              <a:t>Misalignment of B-fields and disks/jets</a:t>
            </a:r>
            <a:endParaRPr lang="en-US" dirty="0">
              <a:solidFill>
                <a:srgbClr val="D2533C"/>
              </a:solidFill>
              <a:latin typeface="Garamond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4427304" y="1381330"/>
            <a:ext cx="6966843" cy="5755816"/>
            <a:chOff x="4427304" y="1381330"/>
            <a:chExt cx="6966843" cy="5755816"/>
          </a:xfrm>
        </p:grpSpPr>
        <p:grpSp>
          <p:nvGrpSpPr>
            <p:cNvPr id="13" name="Group 12"/>
            <p:cNvGrpSpPr/>
            <p:nvPr/>
          </p:nvGrpSpPr>
          <p:grpSpPr>
            <a:xfrm>
              <a:off x="4427304" y="1381330"/>
              <a:ext cx="6966843" cy="5755816"/>
              <a:chOff x="4427304" y="1381330"/>
              <a:chExt cx="6966843" cy="5755816"/>
            </a:xfrm>
          </p:grpSpPr>
          <p:pic>
            <p:nvPicPr>
              <p:cNvPr id="4" name="Picture 3" descr="menard_duchene_2.pdf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96" b="7756"/>
              <a:stretch/>
            </p:blipFill>
            <p:spPr>
              <a:xfrm>
                <a:off x="4741333" y="2137289"/>
                <a:ext cx="4402666" cy="43256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4907412" y="6366457"/>
                <a:ext cx="648673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dirty="0" smtClean="0"/>
                  <a:t>Angle between jet &amp; B-field (</a:t>
                </a:r>
                <a:r>
                  <a:rPr lang="en-US" sz="2200" b="1" dirty="0" err="1" smtClean="0"/>
                  <a:t>deg</a:t>
                </a:r>
                <a:r>
                  <a:rPr lang="en-US" sz="2200" b="1" dirty="0" smtClean="0"/>
                  <a:t>)</a:t>
                </a:r>
                <a:endParaRPr lang="en-US" sz="2200" b="1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1764840" y="4043794"/>
                <a:ext cx="5755816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b="1" dirty="0" smtClean="0"/>
                  <a:t>CDF</a:t>
                </a:r>
                <a:endParaRPr lang="en-US" sz="2200" b="1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020300" y="2381136"/>
              <a:ext cx="2572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Ménard</a:t>
              </a:r>
              <a:r>
                <a:rPr lang="en-US" dirty="0" smtClean="0"/>
                <a:t> &amp; </a:t>
              </a:r>
              <a:r>
                <a:rPr lang="en-US" dirty="0" err="1" smtClean="0"/>
                <a:t>Duchêne</a:t>
              </a:r>
              <a:r>
                <a:rPr lang="en-US" dirty="0" smtClean="0"/>
                <a:t> 2004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-73265" y="2295769"/>
            <a:ext cx="4528791" cy="4502486"/>
            <a:chOff x="-73265" y="2295769"/>
            <a:chExt cx="4528791" cy="4502486"/>
          </a:xfrm>
        </p:grpSpPr>
        <p:pic>
          <p:nvPicPr>
            <p:cNvPr id="2" name="Picture 1" descr="menard_duchene_1.pdf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9748"/>
            <a:stretch/>
          </p:blipFill>
          <p:spPr>
            <a:xfrm>
              <a:off x="-73265" y="2295769"/>
              <a:ext cx="4528791" cy="3955453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 rot="16200000">
              <a:off x="2116877" y="4516048"/>
              <a:ext cx="461665" cy="4102749"/>
              <a:chOff x="29428" y="2349500"/>
              <a:chExt cx="461665" cy="3746500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>
                <a:off x="443962" y="2349500"/>
                <a:ext cx="1" cy="374650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triangle" w="lg" len="med"/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 rot="5400000">
                <a:off x="-243720" y="4166076"/>
                <a:ext cx="10079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400"/>
                <a:r>
                  <a:rPr lang="en-US" sz="2400" b="1" dirty="0" smtClean="0">
                    <a:solidFill>
                      <a:srgbClr val="000000"/>
                    </a:solidFill>
                    <a:latin typeface="Garamond"/>
                    <a:ea typeface="ＭＳ Ｐゴシック"/>
                    <a:cs typeface="Garamond"/>
                  </a:rPr>
                  <a:t>10 pc</a:t>
                </a:r>
                <a:endParaRPr lang="en-US" sz="2400" b="1" dirty="0">
                  <a:solidFill>
                    <a:srgbClr val="000000"/>
                  </a:solidFill>
                  <a:latin typeface="Garamond"/>
                  <a:ea typeface="ＭＳ Ｐゴシック"/>
                  <a:cs typeface="Garamon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132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1_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4400" b="1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3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4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5_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6995</TotalTime>
  <Words>2359</Words>
  <Application>Microsoft Macintosh PowerPoint</Application>
  <PresentationFormat>On-screen Show (4:3)</PresentationFormat>
  <Paragraphs>457</Paragraphs>
  <Slides>41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Clarity</vt:lpstr>
      <vt:lpstr>6_Office Theme</vt:lpstr>
      <vt:lpstr>1_Clarity</vt:lpstr>
      <vt:lpstr>1_Default Design</vt:lpstr>
      <vt:lpstr>2_Clarity</vt:lpstr>
      <vt:lpstr>3_Clarity</vt:lpstr>
      <vt:lpstr>4_Clarity</vt:lpstr>
      <vt:lpstr>5_Clarity</vt:lpstr>
      <vt:lpstr>2_Office Theme</vt:lpstr>
      <vt:lpstr>From clouds to cores  to envelopes to disks a multi-scale view of magnetized star formation</vt:lpstr>
      <vt:lpstr>Outline</vt:lpstr>
      <vt:lpstr>Scales of star formation</vt:lpstr>
      <vt:lpstr>Outline</vt:lpstr>
      <vt:lpstr>PowerPoint Presentation</vt:lpstr>
      <vt:lpstr>PowerPoint Presentation</vt:lpstr>
      <vt:lpstr>Outline</vt:lpstr>
      <vt:lpstr>Multi-scale comparisons: B-fields vs. outflows</vt:lpstr>
      <vt:lpstr>PowerPoint Presentation</vt:lpstr>
      <vt:lpstr>PowerPoint Presentation</vt:lpstr>
      <vt:lpstr>Multi-scale comparisons: B-fields vs. outflows</vt:lpstr>
      <vt:lpstr>Multi-scale comparisons: B-fields vs. outflows</vt:lpstr>
      <vt:lpstr>PowerPoint Presentation</vt:lpstr>
      <vt:lpstr>Multi-scale comparisons: B-fields vs. outflows</vt:lpstr>
      <vt:lpstr>Multi-scale comparisons: B-fields vs. outflows</vt:lpstr>
      <vt:lpstr>PowerPoint Presentation</vt:lpstr>
      <vt:lpstr>CARMA Combined Array for Research in Millimeter-wave Astronomy      Consortium: Berkeley, Caltech, Illinois, Maryland, Chicago </vt:lpstr>
      <vt:lpstr>1 mm dual-polarization receivers</vt:lpstr>
      <vt:lpstr>1 mm dual-polarization receivers</vt:lpstr>
      <vt:lpstr>2-section polarizer</vt:lpstr>
      <vt:lpstr>R   L                                          </vt:lpstr>
      <vt:lpstr>Polarizer construction</vt:lpstr>
      <vt:lpstr>PowerPoint Presentation</vt:lpstr>
      <vt:lpstr>TADPOL survey</vt:lpstr>
      <vt:lpstr>TADPOL collaboration</vt:lpstr>
      <vt:lpstr>TADPOL survey</vt:lpstr>
      <vt:lpstr>TADPOL results</vt:lpstr>
      <vt:lpstr>PowerPoint Presentation</vt:lpstr>
      <vt:lpstr>PowerPoint Presentation</vt:lpstr>
      <vt:lpstr>PowerPoint Presentation</vt:lpstr>
      <vt:lpstr>TADPOL results</vt:lpstr>
      <vt:lpstr>Outflow vs. B-field: distribution</vt:lpstr>
      <vt:lpstr>Outline</vt:lpstr>
      <vt:lpstr>Multi-scale comparisons: B-fields</vt:lpstr>
      <vt:lpstr>Large  medium scale Consistent B-field in clouds &amp; cores</vt:lpstr>
      <vt:lpstr>Large  medium scale:   Consistent B-fields</vt:lpstr>
      <vt:lpstr>Multi-scale comparisons: B-fields</vt:lpstr>
      <vt:lpstr>Future multi-scale comparison: B-fields</vt:lpstr>
      <vt:lpstr>Future multi-scale comparison: B-fields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Charles Hull</dc:creator>
  <cp:lastModifiedBy>Chat Hull</cp:lastModifiedBy>
  <cp:revision>287</cp:revision>
  <dcterms:created xsi:type="dcterms:W3CDTF">2010-11-26T18:30:23Z</dcterms:created>
  <dcterms:modified xsi:type="dcterms:W3CDTF">2013-07-21T20:52:08Z</dcterms:modified>
</cp:coreProperties>
</file>